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40.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8" r:id="rId1"/>
  </p:sldMasterIdLst>
  <p:sldIdLst>
    <p:sldId id="358" r:id="rId2"/>
    <p:sldId id="318" r:id="rId3"/>
    <p:sldId id="294" r:id="rId4"/>
    <p:sldId id="257" r:id="rId5"/>
    <p:sldId id="259" r:id="rId6"/>
    <p:sldId id="287" r:id="rId7"/>
    <p:sldId id="301" r:id="rId8"/>
    <p:sldId id="296" r:id="rId9"/>
    <p:sldId id="357" r:id="rId10"/>
    <p:sldId id="297" r:id="rId11"/>
    <p:sldId id="260" r:id="rId12"/>
    <p:sldId id="261" r:id="rId13"/>
    <p:sldId id="348" r:id="rId14"/>
    <p:sldId id="302" r:id="rId15"/>
    <p:sldId id="345" r:id="rId16"/>
    <p:sldId id="306" r:id="rId17"/>
    <p:sldId id="280" r:id="rId18"/>
    <p:sldId id="305" r:id="rId19"/>
    <p:sldId id="344" r:id="rId20"/>
    <p:sldId id="293" r:id="rId21"/>
    <p:sldId id="355" r:id="rId22"/>
    <p:sldId id="356" r:id="rId23"/>
  </p:sldIdLst>
  <p:sldSz cx="9144000" cy="6858000" type="screen4x3"/>
  <p:notesSz cx="9144000" cy="6858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8" d="100"/>
          <a:sy n="58" d="100"/>
        </p:scale>
        <p:origin x="1520" y="4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248C24-B3E5-C3F8-13A0-AC198F54EA81}"/>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D7B42CEA-D7A4-ECAE-3C64-69A45B9E0E1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F1BC3CA2-8A85-F808-7AA4-CE8CD9482531}"/>
              </a:ext>
            </a:extLst>
          </p:cNvPr>
          <p:cNvSpPr>
            <a:spLocks noGrp="1"/>
          </p:cNvSpPr>
          <p:nvPr>
            <p:ph type="dt" sz="half" idx="10"/>
          </p:nvPr>
        </p:nvSpPr>
        <p:spPr/>
        <p:txBody>
          <a:bodyPr/>
          <a:lstStyle/>
          <a:p>
            <a:fld id="{E0B97E22-3B04-4105-9EDE-DC163E8E297B}" type="datetimeFigureOut">
              <a:rPr lang="es-PE" smtClean="0"/>
              <a:t>3/08/2023</a:t>
            </a:fld>
            <a:endParaRPr lang="es-PE" dirty="0"/>
          </a:p>
        </p:txBody>
      </p:sp>
      <p:sp>
        <p:nvSpPr>
          <p:cNvPr id="5" name="Marcador de pie de página 4">
            <a:extLst>
              <a:ext uri="{FF2B5EF4-FFF2-40B4-BE49-F238E27FC236}">
                <a16:creationId xmlns:a16="http://schemas.microsoft.com/office/drawing/2014/main" id="{E61AB875-7BB1-DBC5-9F3B-2CC1E836C79A}"/>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E96197CB-B30A-AF0B-4430-F177502C27CA}"/>
              </a:ext>
            </a:extLst>
          </p:cNvPr>
          <p:cNvSpPr>
            <a:spLocks noGrp="1"/>
          </p:cNvSpPr>
          <p:nvPr>
            <p:ph type="sldNum" sz="quarter" idx="12"/>
          </p:nvPr>
        </p:nvSpPr>
        <p:spPr/>
        <p:txBody>
          <a:bodyPr/>
          <a:lstStyle/>
          <a:p>
            <a:fld id="{73555594-FCEE-49BE-88A5-9FC094891818}" type="slidenum">
              <a:rPr lang="es-PE" smtClean="0"/>
              <a:t>‹Nº›</a:t>
            </a:fld>
            <a:endParaRPr lang="es-PE" dirty="0"/>
          </a:p>
        </p:txBody>
      </p:sp>
    </p:spTree>
    <p:extLst>
      <p:ext uri="{BB962C8B-B14F-4D97-AF65-F5344CB8AC3E}">
        <p14:creationId xmlns:p14="http://schemas.microsoft.com/office/powerpoint/2010/main" val="336815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9F04CC-F98B-68B1-B0BF-13B73C4D2E4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85ED6DD0-4725-F2B7-36F4-AF9589417F4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B1A65A10-8855-1EAC-4189-D04F017D8F1C}"/>
              </a:ext>
            </a:extLst>
          </p:cNvPr>
          <p:cNvSpPr>
            <a:spLocks noGrp="1"/>
          </p:cNvSpPr>
          <p:nvPr>
            <p:ph type="dt" sz="half" idx="10"/>
          </p:nvPr>
        </p:nvSpPr>
        <p:spPr/>
        <p:txBody>
          <a:bodyPr/>
          <a:lstStyle/>
          <a:p>
            <a:fld id="{1D8BD707-D9CF-40AE-B4C6-C98DA3205C09}" type="datetimeFigureOut">
              <a:rPr lang="en-US" smtClean="0"/>
              <a:t>8/3/2023</a:t>
            </a:fld>
            <a:endParaRPr lang="en-US" dirty="0"/>
          </a:p>
        </p:txBody>
      </p:sp>
      <p:sp>
        <p:nvSpPr>
          <p:cNvPr id="5" name="Marcador de pie de página 4">
            <a:extLst>
              <a:ext uri="{FF2B5EF4-FFF2-40B4-BE49-F238E27FC236}">
                <a16:creationId xmlns:a16="http://schemas.microsoft.com/office/drawing/2014/main" id="{A7470BA3-BFDC-0147-2C3D-4B2DBBA3CB5E}"/>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D5AD944B-BFF0-00C8-88F3-9AC2E0178D4B}"/>
              </a:ext>
            </a:extLst>
          </p:cNvPr>
          <p:cNvSpPr>
            <a:spLocks noGrp="1"/>
          </p:cNvSpPr>
          <p:nvPr>
            <p:ph type="sldNum" sz="quarter" idx="12"/>
          </p:nvPr>
        </p:nvSpPr>
        <p:spPr/>
        <p:txBody>
          <a:bodyPr/>
          <a:lstStyle/>
          <a:p>
            <a:fld id="{B6F15528-21DE-4FAA-801E-634DDDAF4B2B}" type="slidenum">
              <a:rPr lang="es-PE" smtClean="0"/>
              <a:t>‹Nº›</a:t>
            </a:fld>
            <a:endParaRPr lang="es-PE" dirty="0"/>
          </a:p>
        </p:txBody>
      </p:sp>
    </p:spTree>
    <p:extLst>
      <p:ext uri="{BB962C8B-B14F-4D97-AF65-F5344CB8AC3E}">
        <p14:creationId xmlns:p14="http://schemas.microsoft.com/office/powerpoint/2010/main" val="1152763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CD5D498-ACDD-4481-FE81-36E9EEE1D842}"/>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C221117F-6AAE-6FE8-1F25-E22E2C7C2F0A}"/>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10704CF-5E9C-3B70-96CB-993C7FE09991}"/>
              </a:ext>
            </a:extLst>
          </p:cNvPr>
          <p:cNvSpPr>
            <a:spLocks noGrp="1"/>
          </p:cNvSpPr>
          <p:nvPr>
            <p:ph type="dt" sz="half" idx="10"/>
          </p:nvPr>
        </p:nvSpPr>
        <p:spPr/>
        <p:txBody>
          <a:bodyPr/>
          <a:lstStyle/>
          <a:p>
            <a:fld id="{1D8BD707-D9CF-40AE-B4C6-C98DA3205C09}" type="datetimeFigureOut">
              <a:rPr lang="en-US" smtClean="0"/>
              <a:t>8/3/2023</a:t>
            </a:fld>
            <a:endParaRPr lang="en-US" dirty="0"/>
          </a:p>
        </p:txBody>
      </p:sp>
      <p:sp>
        <p:nvSpPr>
          <p:cNvPr id="5" name="Marcador de pie de página 4">
            <a:extLst>
              <a:ext uri="{FF2B5EF4-FFF2-40B4-BE49-F238E27FC236}">
                <a16:creationId xmlns:a16="http://schemas.microsoft.com/office/drawing/2014/main" id="{944B5299-C2FB-5C99-8A72-CA089E121DC0}"/>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1DE30701-B3D4-C559-8EA5-FA15F3B30176}"/>
              </a:ext>
            </a:extLst>
          </p:cNvPr>
          <p:cNvSpPr>
            <a:spLocks noGrp="1"/>
          </p:cNvSpPr>
          <p:nvPr>
            <p:ph type="sldNum" sz="quarter" idx="12"/>
          </p:nvPr>
        </p:nvSpPr>
        <p:spPr/>
        <p:txBody>
          <a:bodyPr/>
          <a:lstStyle/>
          <a:p>
            <a:fld id="{B6F15528-21DE-4FAA-801E-634DDDAF4B2B}" type="slidenum">
              <a:rPr lang="es-PE" smtClean="0"/>
              <a:t>‹Nº›</a:t>
            </a:fld>
            <a:endParaRPr lang="es-PE" dirty="0"/>
          </a:p>
        </p:txBody>
      </p:sp>
    </p:spTree>
    <p:extLst>
      <p:ext uri="{BB962C8B-B14F-4D97-AF65-F5344CB8AC3E}">
        <p14:creationId xmlns:p14="http://schemas.microsoft.com/office/powerpoint/2010/main" val="3470269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4471C4"/>
                </a:solidFill>
                <a:latin typeface="Arial Black"/>
                <a:cs typeface="Arial Black"/>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extLst>
      <p:ext uri="{BB962C8B-B14F-4D97-AF65-F5344CB8AC3E}">
        <p14:creationId xmlns:p14="http://schemas.microsoft.com/office/powerpoint/2010/main" val="2313124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extLst>
      <p:ext uri="{BB962C8B-B14F-4D97-AF65-F5344CB8AC3E}">
        <p14:creationId xmlns:p14="http://schemas.microsoft.com/office/powerpoint/2010/main" val="177914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B7AD82-E704-96D1-7711-43034E254142}"/>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6A781384-4A9A-B4E8-9AED-003B63C618C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9DF62C23-F816-8DAA-02F6-B8604A63AC57}"/>
              </a:ext>
            </a:extLst>
          </p:cNvPr>
          <p:cNvSpPr>
            <a:spLocks noGrp="1"/>
          </p:cNvSpPr>
          <p:nvPr>
            <p:ph type="dt" sz="half" idx="10"/>
          </p:nvPr>
        </p:nvSpPr>
        <p:spPr/>
        <p:txBody>
          <a:bodyPr/>
          <a:lstStyle/>
          <a:p>
            <a:fld id="{1D8BD707-D9CF-40AE-B4C6-C98DA3205C09}" type="datetimeFigureOut">
              <a:rPr lang="en-US" smtClean="0"/>
              <a:t>8/3/2023</a:t>
            </a:fld>
            <a:endParaRPr lang="en-US" dirty="0"/>
          </a:p>
        </p:txBody>
      </p:sp>
      <p:sp>
        <p:nvSpPr>
          <p:cNvPr id="5" name="Marcador de pie de página 4">
            <a:extLst>
              <a:ext uri="{FF2B5EF4-FFF2-40B4-BE49-F238E27FC236}">
                <a16:creationId xmlns:a16="http://schemas.microsoft.com/office/drawing/2014/main" id="{789A2ECA-9085-3714-FCF2-60ABC94B17D3}"/>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A52C9259-018B-9E28-4E44-EBD82C6D6FCC}"/>
              </a:ext>
            </a:extLst>
          </p:cNvPr>
          <p:cNvSpPr>
            <a:spLocks noGrp="1"/>
          </p:cNvSpPr>
          <p:nvPr>
            <p:ph type="sldNum" sz="quarter" idx="12"/>
          </p:nvPr>
        </p:nvSpPr>
        <p:spPr/>
        <p:txBody>
          <a:bodyPr/>
          <a:lstStyle/>
          <a:p>
            <a:fld id="{B6F15528-21DE-4FAA-801E-634DDDAF4B2B}" type="slidenum">
              <a:rPr lang="es-PE" smtClean="0"/>
              <a:t>‹Nº›</a:t>
            </a:fld>
            <a:endParaRPr lang="es-PE" dirty="0"/>
          </a:p>
        </p:txBody>
      </p:sp>
    </p:spTree>
    <p:extLst>
      <p:ext uri="{BB962C8B-B14F-4D97-AF65-F5344CB8AC3E}">
        <p14:creationId xmlns:p14="http://schemas.microsoft.com/office/powerpoint/2010/main" val="2972380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077B08-9077-B163-AE01-13E3B21D973F}"/>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B945FDDA-05DB-30D3-6756-D2DC71880DA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106BEA3-F8F9-9217-F5FD-42F58246ACBB}"/>
              </a:ext>
            </a:extLst>
          </p:cNvPr>
          <p:cNvSpPr>
            <a:spLocks noGrp="1"/>
          </p:cNvSpPr>
          <p:nvPr>
            <p:ph type="dt" sz="half" idx="10"/>
          </p:nvPr>
        </p:nvSpPr>
        <p:spPr/>
        <p:txBody>
          <a:bodyPr/>
          <a:lstStyle/>
          <a:p>
            <a:fld id="{1D8BD707-D9CF-40AE-B4C6-C98DA3205C09}" type="datetimeFigureOut">
              <a:rPr lang="en-US" smtClean="0"/>
              <a:t>8/3/2023</a:t>
            </a:fld>
            <a:endParaRPr lang="en-US" dirty="0"/>
          </a:p>
        </p:txBody>
      </p:sp>
      <p:sp>
        <p:nvSpPr>
          <p:cNvPr id="5" name="Marcador de pie de página 4">
            <a:extLst>
              <a:ext uri="{FF2B5EF4-FFF2-40B4-BE49-F238E27FC236}">
                <a16:creationId xmlns:a16="http://schemas.microsoft.com/office/drawing/2014/main" id="{FF9224C5-63ED-D5D0-DD54-94B4118D8217}"/>
              </a:ext>
            </a:extLst>
          </p:cNvPr>
          <p:cNvSpPr>
            <a:spLocks noGrp="1"/>
          </p:cNvSpPr>
          <p:nvPr>
            <p:ph type="ftr" sz="quarter" idx="11"/>
          </p:nvPr>
        </p:nvSpPr>
        <p:spPr/>
        <p:txBody>
          <a:bodyPr/>
          <a:lstStyle/>
          <a:p>
            <a:endParaRPr lang="es-PE" dirty="0"/>
          </a:p>
        </p:txBody>
      </p:sp>
      <p:sp>
        <p:nvSpPr>
          <p:cNvPr id="6" name="Marcador de número de diapositiva 5">
            <a:extLst>
              <a:ext uri="{FF2B5EF4-FFF2-40B4-BE49-F238E27FC236}">
                <a16:creationId xmlns:a16="http://schemas.microsoft.com/office/drawing/2014/main" id="{9FF65A63-2AAE-ADE9-8D78-A253B49D9C24}"/>
              </a:ext>
            </a:extLst>
          </p:cNvPr>
          <p:cNvSpPr>
            <a:spLocks noGrp="1"/>
          </p:cNvSpPr>
          <p:nvPr>
            <p:ph type="sldNum" sz="quarter" idx="12"/>
          </p:nvPr>
        </p:nvSpPr>
        <p:spPr/>
        <p:txBody>
          <a:bodyPr/>
          <a:lstStyle/>
          <a:p>
            <a:fld id="{B6F15528-21DE-4FAA-801E-634DDDAF4B2B}" type="slidenum">
              <a:rPr lang="es-PE" smtClean="0"/>
              <a:t>‹Nº›</a:t>
            </a:fld>
            <a:endParaRPr lang="es-PE" dirty="0"/>
          </a:p>
        </p:txBody>
      </p:sp>
    </p:spTree>
    <p:extLst>
      <p:ext uri="{BB962C8B-B14F-4D97-AF65-F5344CB8AC3E}">
        <p14:creationId xmlns:p14="http://schemas.microsoft.com/office/powerpoint/2010/main" val="219559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D57994-598B-9884-BFF6-EFA30391737C}"/>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A79DE0CA-C849-ED07-2AFC-27E4EC5137BA}"/>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AC3603AA-D54F-CD64-8157-7A1CD794BEE9}"/>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B406AD90-08DB-C563-8E87-CCF675E9B1AD}"/>
              </a:ext>
            </a:extLst>
          </p:cNvPr>
          <p:cNvSpPr>
            <a:spLocks noGrp="1"/>
          </p:cNvSpPr>
          <p:nvPr>
            <p:ph type="dt" sz="half" idx="10"/>
          </p:nvPr>
        </p:nvSpPr>
        <p:spPr/>
        <p:txBody>
          <a:bodyPr/>
          <a:lstStyle/>
          <a:p>
            <a:fld id="{1D8BD707-D9CF-40AE-B4C6-C98DA3205C09}" type="datetimeFigureOut">
              <a:rPr lang="en-US" smtClean="0"/>
              <a:t>8/3/2023</a:t>
            </a:fld>
            <a:endParaRPr lang="en-US" dirty="0"/>
          </a:p>
        </p:txBody>
      </p:sp>
      <p:sp>
        <p:nvSpPr>
          <p:cNvPr id="6" name="Marcador de pie de página 5">
            <a:extLst>
              <a:ext uri="{FF2B5EF4-FFF2-40B4-BE49-F238E27FC236}">
                <a16:creationId xmlns:a16="http://schemas.microsoft.com/office/drawing/2014/main" id="{85638C4E-6DAD-538D-B979-9F5726682D83}"/>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1B95B900-CBC3-D20C-C1F9-99CCAC45DE63}"/>
              </a:ext>
            </a:extLst>
          </p:cNvPr>
          <p:cNvSpPr>
            <a:spLocks noGrp="1"/>
          </p:cNvSpPr>
          <p:nvPr>
            <p:ph type="sldNum" sz="quarter" idx="12"/>
          </p:nvPr>
        </p:nvSpPr>
        <p:spPr/>
        <p:txBody>
          <a:bodyPr/>
          <a:lstStyle/>
          <a:p>
            <a:fld id="{B6F15528-21DE-4FAA-801E-634DDDAF4B2B}" type="slidenum">
              <a:rPr lang="es-PE" smtClean="0"/>
              <a:t>‹Nº›</a:t>
            </a:fld>
            <a:endParaRPr lang="es-PE" dirty="0"/>
          </a:p>
        </p:txBody>
      </p:sp>
    </p:spTree>
    <p:extLst>
      <p:ext uri="{BB962C8B-B14F-4D97-AF65-F5344CB8AC3E}">
        <p14:creationId xmlns:p14="http://schemas.microsoft.com/office/powerpoint/2010/main" val="788295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246E07-E383-127F-515E-1C11DD96F5C5}"/>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E252091F-1999-0267-DEB5-6D42771CFED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D675292-2A71-18E6-1E4A-DD4FB402E385}"/>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E73F0E6A-3C7D-E4BB-4E61-515FE2D2EF1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83C928F-958F-0444-36D2-CD5BF8D44D06}"/>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AD7B40CF-B47C-22F0-2A96-BAD1341EC78D}"/>
              </a:ext>
            </a:extLst>
          </p:cNvPr>
          <p:cNvSpPr>
            <a:spLocks noGrp="1"/>
          </p:cNvSpPr>
          <p:nvPr>
            <p:ph type="dt" sz="half" idx="10"/>
          </p:nvPr>
        </p:nvSpPr>
        <p:spPr/>
        <p:txBody>
          <a:bodyPr/>
          <a:lstStyle/>
          <a:p>
            <a:fld id="{1D8BD707-D9CF-40AE-B4C6-C98DA3205C09}" type="datetimeFigureOut">
              <a:rPr lang="en-US" smtClean="0"/>
              <a:t>8/3/2023</a:t>
            </a:fld>
            <a:endParaRPr lang="en-US" dirty="0"/>
          </a:p>
        </p:txBody>
      </p:sp>
      <p:sp>
        <p:nvSpPr>
          <p:cNvPr id="8" name="Marcador de pie de página 7">
            <a:extLst>
              <a:ext uri="{FF2B5EF4-FFF2-40B4-BE49-F238E27FC236}">
                <a16:creationId xmlns:a16="http://schemas.microsoft.com/office/drawing/2014/main" id="{C01FC252-BBB4-1212-8C1D-6432D13BA885}"/>
              </a:ext>
            </a:extLst>
          </p:cNvPr>
          <p:cNvSpPr>
            <a:spLocks noGrp="1"/>
          </p:cNvSpPr>
          <p:nvPr>
            <p:ph type="ftr" sz="quarter" idx="11"/>
          </p:nvPr>
        </p:nvSpPr>
        <p:spPr/>
        <p:txBody>
          <a:bodyPr/>
          <a:lstStyle/>
          <a:p>
            <a:endParaRPr lang="es-PE" dirty="0"/>
          </a:p>
        </p:txBody>
      </p:sp>
      <p:sp>
        <p:nvSpPr>
          <p:cNvPr id="9" name="Marcador de número de diapositiva 8">
            <a:extLst>
              <a:ext uri="{FF2B5EF4-FFF2-40B4-BE49-F238E27FC236}">
                <a16:creationId xmlns:a16="http://schemas.microsoft.com/office/drawing/2014/main" id="{F4ACB70A-DA6E-D6E9-D149-D1A0FAFF6C10}"/>
              </a:ext>
            </a:extLst>
          </p:cNvPr>
          <p:cNvSpPr>
            <a:spLocks noGrp="1"/>
          </p:cNvSpPr>
          <p:nvPr>
            <p:ph type="sldNum" sz="quarter" idx="12"/>
          </p:nvPr>
        </p:nvSpPr>
        <p:spPr/>
        <p:txBody>
          <a:bodyPr/>
          <a:lstStyle/>
          <a:p>
            <a:fld id="{B6F15528-21DE-4FAA-801E-634DDDAF4B2B}" type="slidenum">
              <a:rPr lang="es-PE" smtClean="0"/>
              <a:t>‹Nº›</a:t>
            </a:fld>
            <a:endParaRPr lang="es-PE" dirty="0"/>
          </a:p>
        </p:txBody>
      </p:sp>
    </p:spTree>
    <p:extLst>
      <p:ext uri="{BB962C8B-B14F-4D97-AF65-F5344CB8AC3E}">
        <p14:creationId xmlns:p14="http://schemas.microsoft.com/office/powerpoint/2010/main" val="1989004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83A4FA-FD1D-9F62-6457-A15F00A2763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A9F81917-F7EF-3607-2A68-6851337DC136}"/>
              </a:ext>
            </a:extLst>
          </p:cNvPr>
          <p:cNvSpPr>
            <a:spLocks noGrp="1"/>
          </p:cNvSpPr>
          <p:nvPr>
            <p:ph type="dt" sz="half" idx="10"/>
          </p:nvPr>
        </p:nvSpPr>
        <p:spPr/>
        <p:txBody>
          <a:bodyPr/>
          <a:lstStyle/>
          <a:p>
            <a:fld id="{1D8BD707-D9CF-40AE-B4C6-C98DA3205C09}" type="datetimeFigureOut">
              <a:rPr lang="en-US" smtClean="0"/>
              <a:t>8/3/2023</a:t>
            </a:fld>
            <a:endParaRPr lang="en-US" dirty="0"/>
          </a:p>
        </p:txBody>
      </p:sp>
      <p:sp>
        <p:nvSpPr>
          <p:cNvPr id="4" name="Marcador de pie de página 3">
            <a:extLst>
              <a:ext uri="{FF2B5EF4-FFF2-40B4-BE49-F238E27FC236}">
                <a16:creationId xmlns:a16="http://schemas.microsoft.com/office/drawing/2014/main" id="{A77E576C-2BCA-9A12-22AF-47E17602D0A5}"/>
              </a:ext>
            </a:extLst>
          </p:cNvPr>
          <p:cNvSpPr>
            <a:spLocks noGrp="1"/>
          </p:cNvSpPr>
          <p:nvPr>
            <p:ph type="ftr" sz="quarter" idx="11"/>
          </p:nvPr>
        </p:nvSpPr>
        <p:spPr/>
        <p:txBody>
          <a:bodyPr/>
          <a:lstStyle/>
          <a:p>
            <a:endParaRPr lang="es-PE" dirty="0"/>
          </a:p>
        </p:txBody>
      </p:sp>
      <p:sp>
        <p:nvSpPr>
          <p:cNvPr id="5" name="Marcador de número de diapositiva 4">
            <a:extLst>
              <a:ext uri="{FF2B5EF4-FFF2-40B4-BE49-F238E27FC236}">
                <a16:creationId xmlns:a16="http://schemas.microsoft.com/office/drawing/2014/main" id="{E8ED5BBA-E743-9AD4-8A5C-B2B9F701A57C}"/>
              </a:ext>
            </a:extLst>
          </p:cNvPr>
          <p:cNvSpPr>
            <a:spLocks noGrp="1"/>
          </p:cNvSpPr>
          <p:nvPr>
            <p:ph type="sldNum" sz="quarter" idx="12"/>
          </p:nvPr>
        </p:nvSpPr>
        <p:spPr/>
        <p:txBody>
          <a:bodyPr/>
          <a:lstStyle/>
          <a:p>
            <a:fld id="{B6F15528-21DE-4FAA-801E-634DDDAF4B2B}" type="slidenum">
              <a:rPr lang="es-PE" smtClean="0"/>
              <a:t>‹Nº›</a:t>
            </a:fld>
            <a:endParaRPr lang="es-PE" dirty="0"/>
          </a:p>
        </p:txBody>
      </p:sp>
    </p:spTree>
    <p:extLst>
      <p:ext uri="{BB962C8B-B14F-4D97-AF65-F5344CB8AC3E}">
        <p14:creationId xmlns:p14="http://schemas.microsoft.com/office/powerpoint/2010/main" val="349867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D704BB3-8236-6ADE-5313-456335DF7C66}"/>
              </a:ext>
            </a:extLst>
          </p:cNvPr>
          <p:cNvSpPr>
            <a:spLocks noGrp="1"/>
          </p:cNvSpPr>
          <p:nvPr>
            <p:ph type="dt" sz="half" idx="10"/>
          </p:nvPr>
        </p:nvSpPr>
        <p:spPr/>
        <p:txBody>
          <a:bodyPr/>
          <a:lstStyle/>
          <a:p>
            <a:fld id="{60DCCA89-C129-4899-BDDD-97EA250EF394}" type="datetimeFigureOut">
              <a:rPr lang="es-PE" smtClean="0"/>
              <a:t>3/08/2023</a:t>
            </a:fld>
            <a:endParaRPr lang="es-PE" dirty="0"/>
          </a:p>
        </p:txBody>
      </p:sp>
      <p:sp>
        <p:nvSpPr>
          <p:cNvPr id="3" name="Marcador de pie de página 2">
            <a:extLst>
              <a:ext uri="{FF2B5EF4-FFF2-40B4-BE49-F238E27FC236}">
                <a16:creationId xmlns:a16="http://schemas.microsoft.com/office/drawing/2014/main" id="{108B6917-2E5A-CF07-EEEC-4ED558F00020}"/>
              </a:ext>
            </a:extLst>
          </p:cNvPr>
          <p:cNvSpPr>
            <a:spLocks noGrp="1"/>
          </p:cNvSpPr>
          <p:nvPr>
            <p:ph type="ftr" sz="quarter" idx="11"/>
          </p:nvPr>
        </p:nvSpPr>
        <p:spPr/>
        <p:txBody>
          <a:bodyPr/>
          <a:lstStyle/>
          <a:p>
            <a:endParaRPr lang="es-PE" dirty="0"/>
          </a:p>
        </p:txBody>
      </p:sp>
      <p:sp>
        <p:nvSpPr>
          <p:cNvPr id="4" name="Marcador de número de diapositiva 3">
            <a:extLst>
              <a:ext uri="{FF2B5EF4-FFF2-40B4-BE49-F238E27FC236}">
                <a16:creationId xmlns:a16="http://schemas.microsoft.com/office/drawing/2014/main" id="{E6725D58-762E-3ABF-0875-FAA7895137F1}"/>
              </a:ext>
            </a:extLst>
          </p:cNvPr>
          <p:cNvSpPr>
            <a:spLocks noGrp="1"/>
          </p:cNvSpPr>
          <p:nvPr>
            <p:ph type="sldNum" sz="quarter" idx="12"/>
          </p:nvPr>
        </p:nvSpPr>
        <p:spPr/>
        <p:txBody>
          <a:bodyPr/>
          <a:lstStyle/>
          <a:p>
            <a:fld id="{079E6EBF-963A-4C58-AE34-CF52031D012B}" type="slidenum">
              <a:rPr lang="es-PE" smtClean="0"/>
              <a:t>‹Nº›</a:t>
            </a:fld>
            <a:endParaRPr lang="es-PE" dirty="0"/>
          </a:p>
        </p:txBody>
      </p:sp>
    </p:spTree>
    <p:extLst>
      <p:ext uri="{BB962C8B-B14F-4D97-AF65-F5344CB8AC3E}">
        <p14:creationId xmlns:p14="http://schemas.microsoft.com/office/powerpoint/2010/main" val="122144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903E98-EBD5-58CC-0A7C-4243741E3E55}"/>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36FC1F3F-AB0C-291F-A52B-08E3F19C10A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DEE04AEF-1DD3-AAAE-93E5-815B0465826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BDC31E-00F6-A86F-FEDB-BA0460AD09F2}"/>
              </a:ext>
            </a:extLst>
          </p:cNvPr>
          <p:cNvSpPr>
            <a:spLocks noGrp="1"/>
          </p:cNvSpPr>
          <p:nvPr>
            <p:ph type="dt" sz="half" idx="10"/>
          </p:nvPr>
        </p:nvSpPr>
        <p:spPr/>
        <p:txBody>
          <a:bodyPr/>
          <a:lstStyle/>
          <a:p>
            <a:fld id="{1D8BD707-D9CF-40AE-B4C6-C98DA3205C09}" type="datetimeFigureOut">
              <a:rPr lang="en-US" smtClean="0"/>
              <a:t>8/3/2023</a:t>
            </a:fld>
            <a:endParaRPr lang="en-US" dirty="0"/>
          </a:p>
        </p:txBody>
      </p:sp>
      <p:sp>
        <p:nvSpPr>
          <p:cNvPr id="6" name="Marcador de pie de página 5">
            <a:extLst>
              <a:ext uri="{FF2B5EF4-FFF2-40B4-BE49-F238E27FC236}">
                <a16:creationId xmlns:a16="http://schemas.microsoft.com/office/drawing/2014/main" id="{021AC3D1-18E6-C8FA-AFD7-1C4FF69B065C}"/>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1111E870-02D3-1586-A725-251FEC31E18C}"/>
              </a:ext>
            </a:extLst>
          </p:cNvPr>
          <p:cNvSpPr>
            <a:spLocks noGrp="1"/>
          </p:cNvSpPr>
          <p:nvPr>
            <p:ph type="sldNum" sz="quarter" idx="12"/>
          </p:nvPr>
        </p:nvSpPr>
        <p:spPr/>
        <p:txBody>
          <a:bodyPr/>
          <a:lstStyle/>
          <a:p>
            <a:fld id="{B6F15528-21DE-4FAA-801E-634DDDAF4B2B}" type="slidenum">
              <a:rPr lang="es-PE" smtClean="0"/>
              <a:t>‹Nº›</a:t>
            </a:fld>
            <a:endParaRPr lang="es-PE" dirty="0"/>
          </a:p>
        </p:txBody>
      </p:sp>
    </p:spTree>
    <p:extLst>
      <p:ext uri="{BB962C8B-B14F-4D97-AF65-F5344CB8AC3E}">
        <p14:creationId xmlns:p14="http://schemas.microsoft.com/office/powerpoint/2010/main" val="322254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426AF1-D427-B44C-EC02-836677C7AC5D}"/>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9508DC95-87B2-AE17-533C-DD728A82B16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PE" dirty="0"/>
          </a:p>
        </p:txBody>
      </p:sp>
      <p:sp>
        <p:nvSpPr>
          <p:cNvPr id="4" name="Marcador de texto 3">
            <a:extLst>
              <a:ext uri="{FF2B5EF4-FFF2-40B4-BE49-F238E27FC236}">
                <a16:creationId xmlns:a16="http://schemas.microsoft.com/office/drawing/2014/main" id="{F6BA16C9-4C76-24E8-4FB2-B12AE13816C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0931D75-37D8-A347-050D-D5AD64D9B104}"/>
              </a:ext>
            </a:extLst>
          </p:cNvPr>
          <p:cNvSpPr>
            <a:spLocks noGrp="1"/>
          </p:cNvSpPr>
          <p:nvPr>
            <p:ph type="dt" sz="half" idx="10"/>
          </p:nvPr>
        </p:nvSpPr>
        <p:spPr/>
        <p:txBody>
          <a:bodyPr/>
          <a:lstStyle/>
          <a:p>
            <a:fld id="{1D8BD707-D9CF-40AE-B4C6-C98DA3205C09}" type="datetimeFigureOut">
              <a:rPr lang="en-US" smtClean="0"/>
              <a:t>8/3/2023</a:t>
            </a:fld>
            <a:endParaRPr lang="en-US" dirty="0"/>
          </a:p>
        </p:txBody>
      </p:sp>
      <p:sp>
        <p:nvSpPr>
          <p:cNvPr id="6" name="Marcador de pie de página 5">
            <a:extLst>
              <a:ext uri="{FF2B5EF4-FFF2-40B4-BE49-F238E27FC236}">
                <a16:creationId xmlns:a16="http://schemas.microsoft.com/office/drawing/2014/main" id="{BBAC2ADA-6AF8-5C39-C294-3B29764F6C83}"/>
              </a:ext>
            </a:extLst>
          </p:cNvPr>
          <p:cNvSpPr>
            <a:spLocks noGrp="1"/>
          </p:cNvSpPr>
          <p:nvPr>
            <p:ph type="ftr" sz="quarter" idx="11"/>
          </p:nvPr>
        </p:nvSpPr>
        <p:spPr/>
        <p:txBody>
          <a:bodyPr/>
          <a:lstStyle/>
          <a:p>
            <a:endParaRPr lang="es-PE" dirty="0"/>
          </a:p>
        </p:txBody>
      </p:sp>
      <p:sp>
        <p:nvSpPr>
          <p:cNvPr id="7" name="Marcador de número de diapositiva 6">
            <a:extLst>
              <a:ext uri="{FF2B5EF4-FFF2-40B4-BE49-F238E27FC236}">
                <a16:creationId xmlns:a16="http://schemas.microsoft.com/office/drawing/2014/main" id="{1AAC3458-9974-47FB-FD4A-DE07B5EB21E6}"/>
              </a:ext>
            </a:extLst>
          </p:cNvPr>
          <p:cNvSpPr>
            <a:spLocks noGrp="1"/>
          </p:cNvSpPr>
          <p:nvPr>
            <p:ph type="sldNum" sz="quarter" idx="12"/>
          </p:nvPr>
        </p:nvSpPr>
        <p:spPr/>
        <p:txBody>
          <a:bodyPr/>
          <a:lstStyle/>
          <a:p>
            <a:fld id="{B6F15528-21DE-4FAA-801E-634DDDAF4B2B}" type="slidenum">
              <a:rPr lang="es-PE" smtClean="0"/>
              <a:t>‹Nº›</a:t>
            </a:fld>
            <a:endParaRPr lang="es-PE" dirty="0"/>
          </a:p>
        </p:txBody>
      </p:sp>
    </p:spTree>
    <p:extLst>
      <p:ext uri="{BB962C8B-B14F-4D97-AF65-F5344CB8AC3E}">
        <p14:creationId xmlns:p14="http://schemas.microsoft.com/office/powerpoint/2010/main" val="4277692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8DE0922-8B1E-8651-1A7D-FDB0B9A2C07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4180676F-E29F-3287-15C2-14E973D9F9E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1CF64ED-FD0D-4B93-7F69-0664EDAD148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t>8/3/2023</a:t>
            </a:fld>
            <a:endParaRPr lang="en-US" dirty="0"/>
          </a:p>
        </p:txBody>
      </p:sp>
      <p:sp>
        <p:nvSpPr>
          <p:cNvPr id="5" name="Marcador de pie de página 4">
            <a:extLst>
              <a:ext uri="{FF2B5EF4-FFF2-40B4-BE49-F238E27FC236}">
                <a16:creationId xmlns:a16="http://schemas.microsoft.com/office/drawing/2014/main" id="{6F840DE9-630D-5311-EC25-99A8C6F025A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PE" dirty="0"/>
          </a:p>
        </p:txBody>
      </p:sp>
      <p:sp>
        <p:nvSpPr>
          <p:cNvPr id="6" name="Marcador de número de diapositiva 5">
            <a:extLst>
              <a:ext uri="{FF2B5EF4-FFF2-40B4-BE49-F238E27FC236}">
                <a16:creationId xmlns:a16="http://schemas.microsoft.com/office/drawing/2014/main" id="{ABDC4A1B-2CBA-6B4D-09DC-EA8501C4B7F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s-PE" smtClean="0"/>
              <a:t>‹Nº›</a:t>
            </a:fld>
            <a:endParaRPr lang="es-PE" dirty="0"/>
          </a:p>
        </p:txBody>
      </p:sp>
    </p:spTree>
    <p:extLst>
      <p:ext uri="{BB962C8B-B14F-4D97-AF65-F5344CB8AC3E}">
        <p14:creationId xmlns:p14="http://schemas.microsoft.com/office/powerpoint/2010/main" val="82646346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P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27.emf"/><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29.emf"/><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hyperlink" Target="https://es.wikipedia.org/wiki/Archivo:Bandera_Flag_Per%C3%BA_03a.png" TargetMode="External"/><Relationship Id="rId3" Type="http://schemas.openxmlformats.org/officeDocument/2006/relationships/hyperlink" Target="https://youtu.be/teSGu08NikI" TargetMode="External"/><Relationship Id="rId7" Type="http://schemas.openxmlformats.org/officeDocument/2006/relationships/image" Target="../media/image14.jpg"/><Relationship Id="rId12" Type="http://schemas.openxmlformats.org/officeDocument/2006/relationships/image" Target="../media/image32.png"/><Relationship Id="rId2" Type="http://schemas.openxmlformats.org/officeDocument/2006/relationships/hyperlink" Target="https://youtu.be/JKX0wQL4eGc" TargetMode="External"/><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hyperlink" Target="https://es.wikipedia.org/wiki/Italia" TargetMode="External"/><Relationship Id="rId5" Type="http://schemas.openxmlformats.org/officeDocument/2006/relationships/image" Target="../media/image12.png"/><Relationship Id="rId10" Type="http://schemas.openxmlformats.org/officeDocument/2006/relationships/image" Target="../media/image31.png"/><Relationship Id="rId4" Type="http://schemas.openxmlformats.org/officeDocument/2006/relationships/hyperlink" Target="https://youtu.be/CQazgQb_M9k" TargetMode="External"/><Relationship Id="rId9" Type="http://schemas.openxmlformats.org/officeDocument/2006/relationships/hyperlink" Target="https://www.publicdomainpictures.net/view-image.php?image=327580&amp;picture=nationale-vlag-van-het-vk-het-verenig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google.com/search?q=direccion+y+telefono+notaria+hidalgo&amp;rlz=1C1CHBD_esPE924PE924&amp;oq=direccion+y+telefono+notaria+hidalgo&amp;aqs=chrome..69i57.7874j0j7&amp;sourceid=chrome&amp;ie=UTF-8" TargetMode="External"/><Relationship Id="rId5" Type="http://schemas.openxmlformats.org/officeDocument/2006/relationships/hyperlink" Target="https://n9.cl/lop06" TargetMode="Externa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40.jp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hyperlink" Target="http://www.spperu.net/"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hyperlink" Target="https://cewekimut08.blogspot.com/2020/10/free-download-logo-whatsapp-png.html" TargetMode="External"/><Relationship Id="rId4" Type="http://schemas.openxmlformats.org/officeDocument/2006/relationships/image" Target="../media/image4.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png">
            <a:extLst>
              <a:ext uri="{FF2B5EF4-FFF2-40B4-BE49-F238E27FC236}">
                <a16:creationId xmlns:a16="http://schemas.microsoft.com/office/drawing/2014/main" id="{83314338-9796-BA34-A4C6-EB76E98A9796}"/>
              </a:ext>
            </a:extLst>
          </p:cNvPr>
          <p:cNvPicPr>
            <a:picLocks noChangeAspect="1"/>
          </p:cNvPicPr>
          <p:nvPr/>
        </p:nvPicPr>
        <p:blipFill>
          <a:blip r:embed="rId2"/>
          <a:stretch>
            <a:fillRect/>
          </a:stretch>
        </p:blipFill>
        <p:spPr>
          <a:xfrm>
            <a:off x="-478980" y="-90693"/>
            <a:ext cx="10314527" cy="6948693"/>
          </a:xfrm>
          <a:prstGeom prst="rect">
            <a:avLst/>
          </a:prstGeom>
          <a:ln w="12700">
            <a:miter lim="400000"/>
          </a:ln>
        </p:spPr>
      </p:pic>
    </p:spTree>
    <p:extLst>
      <p:ext uri="{BB962C8B-B14F-4D97-AF65-F5344CB8AC3E}">
        <p14:creationId xmlns:p14="http://schemas.microsoft.com/office/powerpoint/2010/main" val="2967524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 y="0"/>
            <a:ext cx="1371600" cy="1295400"/>
          </a:xfrm>
          <a:prstGeom prst="rect">
            <a:avLst/>
          </a:prstGeom>
          <a:ln>
            <a:noFill/>
          </a:ln>
          <a:effectLst>
            <a:softEdge rad="112500"/>
          </a:effectLst>
        </p:spPr>
      </p:pic>
      <p:pic>
        <p:nvPicPr>
          <p:cNvPr id="3" name="object 3"/>
          <p:cNvPicPr/>
          <p:nvPr/>
        </p:nvPicPr>
        <p:blipFill>
          <a:blip r:embed="rId3" cstate="print"/>
          <a:stretch>
            <a:fillRect/>
          </a:stretch>
        </p:blipFill>
        <p:spPr>
          <a:xfrm>
            <a:off x="7891593" y="0"/>
            <a:ext cx="1228344" cy="1228344"/>
          </a:xfrm>
          <a:prstGeom prst="rect">
            <a:avLst/>
          </a:prstGeom>
        </p:spPr>
      </p:pic>
      <p:sp>
        <p:nvSpPr>
          <p:cNvPr id="6" name="AutoShape 2">
            <a:extLst>
              <a:ext uri="{FF2B5EF4-FFF2-40B4-BE49-F238E27FC236}">
                <a16:creationId xmlns:a16="http://schemas.microsoft.com/office/drawing/2014/main" id="{85AEF035-A4D4-7BC7-A7D3-F82AB9056A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14" name="object 2">
            <a:extLst>
              <a:ext uri="{FF2B5EF4-FFF2-40B4-BE49-F238E27FC236}">
                <a16:creationId xmlns:a16="http://schemas.microsoft.com/office/drawing/2014/main" id="{B5B26682-5CBD-8061-75F4-A39539524454}"/>
              </a:ext>
            </a:extLst>
          </p:cNvPr>
          <p:cNvSpPr txBox="1"/>
          <p:nvPr/>
        </p:nvSpPr>
        <p:spPr>
          <a:xfrm>
            <a:off x="76201" y="1143000"/>
            <a:ext cx="9043736" cy="5437579"/>
          </a:xfrm>
          <a:prstGeom prst="rect">
            <a:avLst/>
          </a:prstGeom>
        </p:spPr>
        <p:txBody>
          <a:bodyPr vert="horz" wrap="square" lIns="0" tIns="12700" rIns="0" bIns="0" rtlCol="0">
            <a:spAutoFit/>
          </a:bodyPr>
          <a:lstStyle/>
          <a:p>
            <a:pPr marL="342900" lvl="0">
              <a:spcAft>
                <a:spcPts val="800"/>
              </a:spcAft>
              <a:tabLst>
                <a:tab pos="457200" algn="l"/>
              </a:tabLst>
            </a:pPr>
            <a:endParaRPr lang="es-PE" sz="1600"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sz="1600" b="1" dirty="0">
                <a:effectLst/>
                <a:latin typeface="Bookman Old Style" panose="02050604050505020204" pitchFamily="18" charset="0"/>
                <a:ea typeface="Calibri" panose="020F0502020204030204" pitchFamily="34" charset="0"/>
                <a:cs typeface="Times New Roman" panose="02020603050405020304" pitchFamily="18" charset="0"/>
              </a:rPr>
              <a:t>Máximo 15 estudiantes por clase, divididos por niveles</a:t>
            </a:r>
            <a:endParaRPr lang="es-PE" sz="16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sz="1600" b="1" dirty="0">
                <a:effectLst/>
                <a:latin typeface="Bookman Old Style" panose="02050604050505020204" pitchFamily="18" charset="0"/>
                <a:ea typeface="Calibri" panose="020F0502020204030204" pitchFamily="34" charset="0"/>
                <a:cs typeface="Times New Roman" panose="02020603050405020304" pitchFamily="18" charset="0"/>
              </a:rPr>
              <a:t>Excursión de día completo a Londres, incluye caminata guiada por Westminster, Covent Garden, Leicester square, Buckingham  Palace, Piccadilly Circus y mucho mas</a:t>
            </a:r>
            <a:endParaRPr lang="es-PE" sz="16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sz="1600" b="1" dirty="0">
                <a:effectLst/>
                <a:latin typeface="Bookman Old Style" panose="02050604050505020204" pitchFamily="18" charset="0"/>
                <a:ea typeface="Calibri" panose="020F0502020204030204" pitchFamily="34" charset="0"/>
                <a:cs typeface="Times New Roman" panose="02020603050405020304" pitchFamily="18" charset="0"/>
              </a:rPr>
              <a:t>Excursión día completo a Cambridge, incluyendo punting y visita a la Capilla del Kings College de la Universidad de Cambridge.</a:t>
            </a:r>
            <a:endParaRPr lang="es-PE" sz="16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sz="1600" b="1" dirty="0">
                <a:effectLst/>
                <a:latin typeface="Bookman Old Style" panose="02050604050505020204" pitchFamily="18" charset="0"/>
                <a:ea typeface="Calibri" panose="020F0502020204030204" pitchFamily="34" charset="0"/>
                <a:cs typeface="Times New Roman" panose="02020603050405020304" pitchFamily="18" charset="0"/>
              </a:rPr>
              <a:t>Las clases son de   9.00 am a 12.30 pm, en las tardes actividades, paseos y deportes.</a:t>
            </a:r>
            <a:endParaRPr lang="es-PE" sz="16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sz="1600" b="1" dirty="0">
                <a:effectLst/>
                <a:latin typeface="Bookman Old Style" panose="02050604050505020204" pitchFamily="18" charset="0"/>
                <a:ea typeface="Calibri" panose="020F0502020204030204" pitchFamily="34" charset="0"/>
                <a:cs typeface="Times New Roman" panose="02020603050405020304" pitchFamily="18" charset="0"/>
              </a:rPr>
              <a:t>La cena es de 18.00 pm a 19.30 y luego hasta las21.00 pm diversas actividades</a:t>
            </a:r>
            <a:endParaRPr lang="es-PE" sz="16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sz="1600" b="1" dirty="0">
                <a:effectLst/>
                <a:latin typeface="Bookman Old Style" panose="02050604050505020204" pitchFamily="18" charset="0"/>
                <a:ea typeface="Calibri" panose="020F0502020204030204" pitchFamily="34" charset="0"/>
                <a:cs typeface="Times New Roman" panose="02020603050405020304" pitchFamily="18" charset="0"/>
              </a:rPr>
              <a:t>Las actividades son: deportes, arte, manualidades, búsqueda de tesoro, noche de talentos, desfile de modas, crazy games,  cine, discotecas, drama, karaoke etc</a:t>
            </a:r>
            <a:endParaRPr lang="es-PE" sz="16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sz="1600" b="1" dirty="0">
                <a:effectLst/>
                <a:latin typeface="Bookman Old Style" panose="02050604050505020204" pitchFamily="18" charset="0"/>
                <a:ea typeface="Calibri" panose="020F0502020204030204" pitchFamily="34" charset="0"/>
                <a:cs typeface="Times New Roman" panose="02020603050405020304" pitchFamily="18" charset="0"/>
              </a:rPr>
              <a:t>3 noches y 4 días en el Tour a Brujas y Francia.</a:t>
            </a:r>
            <a:endParaRPr lang="es-PE" sz="16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sz="1600" b="1" dirty="0">
                <a:effectLst/>
                <a:latin typeface="Bookman Old Style" panose="02050604050505020204" pitchFamily="18" charset="0"/>
                <a:ea typeface="Calibri" panose="020F0502020204030204" pitchFamily="34" charset="0"/>
                <a:cs typeface="Times New Roman" panose="02020603050405020304" pitchFamily="18" charset="0"/>
              </a:rPr>
              <a:t>En Paris: Louvre, la Torre Eiffel, Le Champs Elisees, Versalles  y tour en el Sena</a:t>
            </a:r>
          </a:p>
          <a:p>
            <a:pPr marL="342900">
              <a:spcAft>
                <a:spcPts val="800"/>
              </a:spcAft>
              <a:buFont typeface="Symbol" panose="05050102010706020507" pitchFamily="18" charset="2"/>
              <a:buChar char=""/>
              <a:tabLst>
                <a:tab pos="457200" algn="l"/>
              </a:tabLst>
            </a:pPr>
            <a:r>
              <a:rPr lang="es-ES" sz="1600" b="1" dirty="0">
                <a:effectLst/>
                <a:latin typeface="Bookman Old Style" panose="02050604050505020204" pitchFamily="18" charset="0"/>
                <a:ea typeface="Calibri" panose="020F0502020204030204" pitchFamily="34" charset="0"/>
                <a:cs typeface="Times New Roman" panose="02020603050405020304" pitchFamily="18" charset="0"/>
              </a:rPr>
              <a:t>En Euro Disney se v</a:t>
            </a:r>
            <a:r>
              <a:rPr lang="es-ES" sz="1800" b="1" dirty="0">
                <a:effectLst/>
                <a:latin typeface="Calibri" panose="020F0502020204030204" pitchFamily="34" charset="0"/>
                <a:ea typeface="Calibri" panose="020F0502020204030204" pitchFamily="34" charset="0"/>
                <a:cs typeface="Times New Roman" panose="02020603050405020304" pitchFamily="18" charset="0"/>
              </a:rPr>
              <a:t>isitará </a:t>
            </a:r>
            <a:r>
              <a:rPr lang="es-ES" sz="16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es-ES" sz="1600" b="1" dirty="0">
                <a:latin typeface="Bookman Old Style" panose="02050604050505020204" pitchFamily="18" charset="0"/>
                <a:ea typeface="Calibri" panose="020F0502020204030204" pitchFamily="34" charset="0"/>
                <a:cs typeface="Times New Roman" panose="02020603050405020304" pitchFamily="18" charset="0"/>
              </a:rPr>
              <a:t>ambos parques </a:t>
            </a:r>
          </a:p>
          <a:p>
            <a:pPr marL="342900" lvl="0">
              <a:lnSpc>
                <a:spcPts val="900"/>
              </a:lnSpc>
              <a:spcAft>
                <a:spcPts val="800"/>
              </a:spcAft>
              <a:tabLst>
                <a:tab pos="457200" algn="l"/>
              </a:tabLst>
            </a:pPr>
            <a:endParaRPr lang="es-ES" sz="1200" dirty="0">
              <a:latin typeface="Calibri" panose="020F0502020204030204" pitchFamily="34" charset="0"/>
              <a:ea typeface="Calibri" panose="020F0502020204030204" pitchFamily="34" charset="0"/>
              <a:cs typeface="Times New Roman" panose="02020603050405020304" pitchFamily="18" charset="0"/>
            </a:endParaRPr>
          </a:p>
          <a:p>
            <a:pPr marL="342900" lvl="0">
              <a:lnSpc>
                <a:spcPts val="900"/>
              </a:lnSpc>
              <a:spcAft>
                <a:spcPts val="800"/>
              </a:spcAft>
              <a:tabLst>
                <a:tab pos="457200" algn="l"/>
              </a:tabLst>
            </a:pPr>
            <a:r>
              <a:rPr lang="es-PE" b="1" dirty="0">
                <a:cs typeface="Arial MT"/>
              </a:rPr>
              <a:t>Opcional</a:t>
            </a:r>
            <a:r>
              <a:rPr lang="es-PE" b="1" dirty="0">
                <a:latin typeface="Algerian" panose="04020705040A02060702" pitchFamily="82" charset="0"/>
                <a:cs typeface="Arial MT"/>
              </a:rPr>
              <a:t>:   </a:t>
            </a:r>
            <a:r>
              <a:rPr lang="es-PE" sz="1600" dirty="0">
                <a:solidFill>
                  <a:srgbClr val="FF6600"/>
                </a:solidFill>
                <a:latin typeface="Algerian" panose="04020705040A02060702" pitchFamily="82" charset="0"/>
                <a:cs typeface="Arial MT"/>
              </a:rPr>
              <a:t>Edimburgo, Escocia               Partido de fútbol de la Premier League  </a:t>
            </a:r>
          </a:p>
          <a:p>
            <a:pPr marL="342900" lvl="0">
              <a:lnSpc>
                <a:spcPts val="900"/>
              </a:lnSpc>
              <a:spcAft>
                <a:spcPts val="800"/>
              </a:spcAft>
              <a:tabLst>
                <a:tab pos="457200" algn="l"/>
              </a:tabLst>
            </a:pPr>
            <a:r>
              <a:rPr lang="es-PE" sz="1600" dirty="0">
                <a:solidFill>
                  <a:srgbClr val="FF6600"/>
                </a:solidFill>
                <a:latin typeface="Algerian" panose="04020705040A02060702" pitchFamily="82" charset="0"/>
                <a:cs typeface="Arial MT"/>
              </a:rPr>
              <a:t>                      Obra teatro en Londres</a:t>
            </a:r>
          </a:p>
        </p:txBody>
      </p:sp>
      <p:sp>
        <p:nvSpPr>
          <p:cNvPr id="5" name="object 2">
            <a:extLst>
              <a:ext uri="{FF2B5EF4-FFF2-40B4-BE49-F238E27FC236}">
                <a16:creationId xmlns:a16="http://schemas.microsoft.com/office/drawing/2014/main" id="{259CA1C6-71D3-E4D7-5377-D11A3CDAB0BD}"/>
              </a:ext>
            </a:extLst>
          </p:cNvPr>
          <p:cNvSpPr txBox="1"/>
          <p:nvPr/>
        </p:nvSpPr>
        <p:spPr>
          <a:xfrm>
            <a:off x="571500" y="392363"/>
            <a:ext cx="8305800" cy="566822"/>
          </a:xfrm>
          <a:prstGeom prst="rect">
            <a:avLst/>
          </a:prstGeom>
        </p:spPr>
        <p:txBody>
          <a:bodyPr vert="horz" wrap="square" lIns="0" tIns="12700" rIns="0" bIns="0" rtlCol="0">
            <a:spAutoFit/>
          </a:bodyPr>
          <a:lstStyle/>
          <a:p>
            <a:pPr marL="12065" marR="5080" algn="ctr">
              <a:lnSpc>
                <a:spcPct val="100000"/>
              </a:lnSpc>
              <a:spcBef>
                <a:spcPts val="100"/>
              </a:spcBef>
            </a:pPr>
            <a:r>
              <a:rPr lang="es-PE" sz="3600" b="1" dirty="0">
                <a:latin typeface="Arial MT"/>
                <a:cs typeface="Arial MT"/>
              </a:rPr>
              <a:t>¿Qué+ Incluye?</a:t>
            </a:r>
            <a:endParaRPr sz="3600" dirty="0">
              <a:latin typeface="Arial MT"/>
              <a:cs typeface="Arial MT"/>
            </a:endParaRPr>
          </a:p>
        </p:txBody>
      </p:sp>
    </p:spTree>
    <p:extLst>
      <p:ext uri="{BB962C8B-B14F-4D97-AF65-F5344CB8AC3E}">
        <p14:creationId xmlns:p14="http://schemas.microsoft.com/office/powerpoint/2010/main" val="3544808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object 6"/>
          <p:cNvGrpSpPr/>
          <p:nvPr/>
        </p:nvGrpSpPr>
        <p:grpSpPr>
          <a:xfrm>
            <a:off x="223265" y="3598926"/>
            <a:ext cx="4124325" cy="2700655"/>
            <a:chOff x="223265" y="3598926"/>
            <a:chExt cx="4124325" cy="2700655"/>
          </a:xfrm>
        </p:grpSpPr>
        <p:pic>
          <p:nvPicPr>
            <p:cNvPr id="7" name="object 7"/>
            <p:cNvPicPr/>
            <p:nvPr/>
          </p:nvPicPr>
          <p:blipFill>
            <a:blip r:embed="rId2" cstate="print"/>
            <a:stretch>
              <a:fillRect/>
            </a:stretch>
          </p:blipFill>
          <p:spPr>
            <a:xfrm>
              <a:off x="280415" y="3656076"/>
              <a:ext cx="3999920" cy="2586228"/>
            </a:xfrm>
            <a:prstGeom prst="rect">
              <a:avLst/>
            </a:prstGeom>
          </p:spPr>
        </p:pic>
        <p:sp>
          <p:nvSpPr>
            <p:cNvPr id="8" name="object 8"/>
            <p:cNvSpPr/>
            <p:nvPr/>
          </p:nvSpPr>
          <p:spPr>
            <a:xfrm>
              <a:off x="251840" y="3627501"/>
              <a:ext cx="4067175" cy="2643505"/>
            </a:xfrm>
            <a:custGeom>
              <a:avLst/>
              <a:gdLst/>
              <a:ahLst/>
              <a:cxnLst/>
              <a:rect l="l" t="t" r="r" b="b"/>
              <a:pathLst>
                <a:path w="4067175" h="2643504">
                  <a:moveTo>
                    <a:pt x="0" y="2643378"/>
                  </a:moveTo>
                  <a:lnTo>
                    <a:pt x="4066794" y="2643378"/>
                  </a:lnTo>
                  <a:lnTo>
                    <a:pt x="4066794" y="0"/>
                  </a:lnTo>
                  <a:lnTo>
                    <a:pt x="0" y="0"/>
                  </a:lnTo>
                  <a:lnTo>
                    <a:pt x="0" y="2643378"/>
                  </a:lnTo>
                  <a:close/>
                </a:path>
              </a:pathLst>
            </a:custGeom>
            <a:ln w="57150">
              <a:solidFill>
                <a:srgbClr val="FF6600"/>
              </a:solidFill>
            </a:ln>
          </p:spPr>
          <p:txBody>
            <a:bodyPr wrap="square" lIns="0" tIns="0" rIns="0" bIns="0" rtlCol="0"/>
            <a:lstStyle/>
            <a:p>
              <a:endParaRPr dirty="0"/>
            </a:p>
          </p:txBody>
        </p:sp>
      </p:grpSp>
      <p:sp>
        <p:nvSpPr>
          <p:cNvPr id="9" name="object 9"/>
          <p:cNvSpPr txBox="1"/>
          <p:nvPr/>
        </p:nvSpPr>
        <p:spPr>
          <a:xfrm>
            <a:off x="4446270" y="1549689"/>
            <a:ext cx="4697730" cy="4155624"/>
          </a:xfrm>
          <a:prstGeom prst="rect">
            <a:avLst/>
          </a:prstGeom>
        </p:spPr>
        <p:txBody>
          <a:bodyPr vert="horz" wrap="square" lIns="0" tIns="31114" rIns="0" bIns="0" rtlCol="0">
            <a:spAutoFit/>
          </a:bodyPr>
          <a:lstStyle/>
          <a:p>
            <a:pPr marL="299085" indent="-287020">
              <a:lnSpc>
                <a:spcPct val="100000"/>
              </a:lnSpc>
              <a:spcBef>
                <a:spcPts val="244"/>
              </a:spcBef>
              <a:buFont typeface="Wingdings" panose="05000000000000000000" pitchFamily="2" charset="2"/>
              <a:buChar char="§"/>
              <a:tabLst>
                <a:tab pos="299085" algn="l"/>
                <a:tab pos="299720" algn="l"/>
              </a:tabLst>
            </a:pPr>
            <a:r>
              <a:rPr lang="es-ES" sz="2000" spc="-5" dirty="0">
                <a:latin typeface="Calibri"/>
                <a:cs typeface="Calibri"/>
              </a:rPr>
              <a:t>Divididas por sexos</a:t>
            </a:r>
          </a:p>
          <a:p>
            <a:pPr marL="299085" indent="-287020">
              <a:lnSpc>
                <a:spcPct val="100000"/>
              </a:lnSpc>
              <a:spcBef>
                <a:spcPts val="244"/>
              </a:spcBef>
              <a:buFont typeface="Wingdings" panose="05000000000000000000" pitchFamily="2" charset="2"/>
              <a:buChar char="§"/>
              <a:tabLst>
                <a:tab pos="299085" algn="l"/>
                <a:tab pos="299720" algn="l"/>
              </a:tabLst>
            </a:pPr>
            <a:r>
              <a:rPr lang="es-ES" sz="2000" spc="-5" dirty="0">
                <a:latin typeface="Calibri"/>
                <a:cs typeface="Calibri"/>
              </a:rPr>
              <a:t>Dos personas compartes un cuarto y las camas son tipo camarotes</a:t>
            </a:r>
          </a:p>
          <a:p>
            <a:pPr marL="299085" indent="-287020">
              <a:lnSpc>
                <a:spcPct val="100000"/>
              </a:lnSpc>
              <a:spcBef>
                <a:spcPts val="244"/>
              </a:spcBef>
              <a:buFont typeface="Wingdings" panose="05000000000000000000" pitchFamily="2" charset="2"/>
              <a:buChar char="§"/>
              <a:tabLst>
                <a:tab pos="299085" algn="l"/>
                <a:tab pos="299720" algn="l"/>
              </a:tabLst>
            </a:pPr>
            <a:r>
              <a:rPr lang="es-ES" sz="2000" spc="-5" dirty="0">
                <a:latin typeface="Calibri"/>
                <a:cs typeface="Calibri"/>
              </a:rPr>
              <a:t>Cada bloque de cuartos comparte baños que son cerrados y muy cómodos</a:t>
            </a:r>
          </a:p>
          <a:p>
            <a:pPr marL="299085" indent="-287020">
              <a:lnSpc>
                <a:spcPct val="100000"/>
              </a:lnSpc>
              <a:spcBef>
                <a:spcPts val="244"/>
              </a:spcBef>
              <a:buFont typeface="Wingdings" panose="05000000000000000000" pitchFamily="2" charset="2"/>
              <a:buChar char="§"/>
              <a:tabLst>
                <a:tab pos="299085" algn="l"/>
                <a:tab pos="299720" algn="l"/>
              </a:tabLst>
            </a:pPr>
            <a:r>
              <a:rPr lang="es-ES" sz="2000" spc="-5" dirty="0">
                <a:latin typeface="Calibri"/>
                <a:cs typeface="Calibri"/>
              </a:rPr>
              <a:t>Área común por cada bloque donde tendrán refrigeradora para “snack”, etc.</a:t>
            </a:r>
          </a:p>
          <a:p>
            <a:pPr marL="299085" indent="-287020">
              <a:lnSpc>
                <a:spcPct val="100000"/>
              </a:lnSpc>
              <a:spcBef>
                <a:spcPts val="244"/>
              </a:spcBef>
              <a:buFont typeface="Wingdings" panose="05000000000000000000" pitchFamily="2" charset="2"/>
              <a:buChar char="§"/>
              <a:tabLst>
                <a:tab pos="299085" algn="l"/>
                <a:tab pos="299720" algn="l"/>
              </a:tabLst>
            </a:pPr>
            <a:r>
              <a:rPr lang="es-ES" sz="2000" spc="-5" dirty="0">
                <a:latin typeface="Calibri"/>
                <a:cs typeface="Calibri"/>
              </a:rPr>
              <a:t>Todas las toallas, sabanas son incluidas y se hace cambio de estas una vez a la semana</a:t>
            </a:r>
          </a:p>
          <a:p>
            <a:pPr marL="299085" indent="-287020">
              <a:lnSpc>
                <a:spcPct val="100000"/>
              </a:lnSpc>
              <a:spcBef>
                <a:spcPts val="244"/>
              </a:spcBef>
              <a:buFont typeface="Wingdings" panose="05000000000000000000" pitchFamily="2" charset="2"/>
              <a:buChar char="§"/>
              <a:tabLst>
                <a:tab pos="299085" algn="l"/>
                <a:tab pos="299720" algn="l"/>
              </a:tabLst>
            </a:pPr>
            <a:r>
              <a:rPr lang="es-ES" sz="2000" spc="-5" dirty="0">
                <a:latin typeface="Calibri"/>
                <a:cs typeface="Calibri"/>
              </a:rPr>
              <a:t>Acceso a área de lavandería para hacer su ropa a un costo adicional.</a:t>
            </a:r>
          </a:p>
          <a:p>
            <a:pPr marL="299085" indent="-287020">
              <a:lnSpc>
                <a:spcPct val="100000"/>
              </a:lnSpc>
              <a:spcBef>
                <a:spcPts val="244"/>
              </a:spcBef>
              <a:buFont typeface="Wingdings" panose="05000000000000000000" pitchFamily="2" charset="2"/>
              <a:buChar char="§"/>
              <a:tabLst>
                <a:tab pos="299085" algn="l"/>
                <a:tab pos="299720" algn="l"/>
              </a:tabLst>
            </a:pPr>
            <a:r>
              <a:rPr lang="es-ES" sz="2000" spc="-5" dirty="0">
                <a:latin typeface="Calibri"/>
                <a:cs typeface="Calibri"/>
              </a:rPr>
              <a:t>Internet disponible en todas las áreas</a:t>
            </a:r>
            <a:endParaRPr sz="2000" dirty="0">
              <a:latin typeface="Calibri"/>
              <a:cs typeface="Calibri"/>
            </a:endParaRPr>
          </a:p>
        </p:txBody>
      </p:sp>
      <p:pic>
        <p:nvPicPr>
          <p:cNvPr id="10" name="object 10"/>
          <p:cNvPicPr/>
          <p:nvPr/>
        </p:nvPicPr>
        <p:blipFill>
          <a:blip r:embed="rId3" cstate="print"/>
          <a:stretch>
            <a:fillRect/>
          </a:stretch>
        </p:blipFill>
        <p:spPr>
          <a:xfrm>
            <a:off x="7915656" y="0"/>
            <a:ext cx="1228344" cy="1228344"/>
          </a:xfrm>
          <a:prstGeom prst="rect">
            <a:avLst/>
          </a:prstGeom>
        </p:spPr>
      </p:pic>
      <p:pic>
        <p:nvPicPr>
          <p:cNvPr id="11" name="object 11"/>
          <p:cNvPicPr/>
          <p:nvPr/>
        </p:nvPicPr>
        <p:blipFill>
          <a:blip r:embed="rId4" cstate="print"/>
          <a:stretch>
            <a:fillRect/>
          </a:stretch>
        </p:blipFill>
        <p:spPr>
          <a:xfrm>
            <a:off x="2028455" y="6509160"/>
            <a:ext cx="5048984" cy="247358"/>
          </a:xfrm>
          <a:prstGeom prst="rect">
            <a:avLst/>
          </a:prstGeom>
        </p:spPr>
      </p:pic>
      <p:pic>
        <p:nvPicPr>
          <p:cNvPr id="12" name="Imagen 11">
            <a:extLst>
              <a:ext uri="{FF2B5EF4-FFF2-40B4-BE49-F238E27FC236}">
                <a16:creationId xmlns:a16="http://schemas.microsoft.com/office/drawing/2014/main" id="{749F3B57-6DD1-5458-1E99-F9F14B954349}"/>
              </a:ext>
            </a:extLst>
          </p:cNvPr>
          <p:cNvPicPr>
            <a:picLocks noChangeAspect="1"/>
          </p:cNvPicPr>
          <p:nvPr/>
        </p:nvPicPr>
        <p:blipFill>
          <a:blip r:embed="rId5"/>
          <a:stretch>
            <a:fillRect/>
          </a:stretch>
        </p:blipFill>
        <p:spPr>
          <a:xfrm>
            <a:off x="280341" y="1015250"/>
            <a:ext cx="4009278" cy="2413750"/>
          </a:xfrm>
          <a:prstGeom prst="rect">
            <a:avLst/>
          </a:prstGeom>
          <a:ln w="57150">
            <a:solidFill>
              <a:srgbClr val="FF6600"/>
            </a:solidFill>
          </a:ln>
        </p:spPr>
      </p:pic>
      <p:pic>
        <p:nvPicPr>
          <p:cNvPr id="3" name="object 4">
            <a:extLst>
              <a:ext uri="{FF2B5EF4-FFF2-40B4-BE49-F238E27FC236}">
                <a16:creationId xmlns:a16="http://schemas.microsoft.com/office/drawing/2014/main" id="{FDE18F9C-E4F8-BC2F-47D7-CC69AF278C91}"/>
              </a:ext>
            </a:extLst>
          </p:cNvPr>
          <p:cNvPicPr/>
          <p:nvPr/>
        </p:nvPicPr>
        <p:blipFill>
          <a:blip r:embed="rId6" cstate="print"/>
          <a:stretch>
            <a:fillRect/>
          </a:stretch>
        </p:blipFill>
        <p:spPr>
          <a:xfrm>
            <a:off x="1" y="0"/>
            <a:ext cx="1121228" cy="816749"/>
          </a:xfrm>
          <a:prstGeom prst="rect">
            <a:avLst/>
          </a:prstGeom>
          <a:ln>
            <a:noFill/>
          </a:ln>
          <a:effectLst>
            <a:outerShdw blurRad="292100" dist="139700" dir="2700000" algn="tl" rotWithShape="0">
              <a:srgbClr val="333333">
                <a:alpha val="65000"/>
              </a:srgbClr>
            </a:outerShdw>
          </a:effectLst>
        </p:spPr>
      </p:pic>
      <p:sp>
        <p:nvSpPr>
          <p:cNvPr id="14" name="object 2">
            <a:extLst>
              <a:ext uri="{FF2B5EF4-FFF2-40B4-BE49-F238E27FC236}">
                <a16:creationId xmlns:a16="http://schemas.microsoft.com/office/drawing/2014/main" id="{777CBBD8-B81F-0F99-CB63-FD5DD89F3DD5}"/>
              </a:ext>
            </a:extLst>
          </p:cNvPr>
          <p:cNvSpPr txBox="1"/>
          <p:nvPr/>
        </p:nvSpPr>
        <p:spPr>
          <a:xfrm>
            <a:off x="571500" y="190284"/>
            <a:ext cx="8305800" cy="566822"/>
          </a:xfrm>
          <a:prstGeom prst="rect">
            <a:avLst/>
          </a:prstGeom>
        </p:spPr>
        <p:txBody>
          <a:bodyPr vert="horz" wrap="square" lIns="0" tIns="12700" rIns="0" bIns="0" rtlCol="0">
            <a:spAutoFit/>
          </a:bodyPr>
          <a:lstStyle/>
          <a:p>
            <a:pPr marL="12065" marR="5080" algn="ctr">
              <a:lnSpc>
                <a:spcPct val="100000"/>
              </a:lnSpc>
              <a:spcBef>
                <a:spcPts val="100"/>
              </a:spcBef>
            </a:pPr>
            <a:r>
              <a:rPr lang="es-PE" sz="3600" b="1" dirty="0">
                <a:latin typeface="Arial MT"/>
                <a:cs typeface="Arial MT"/>
              </a:rPr>
              <a:t>Residencias Estudiantiles</a:t>
            </a:r>
            <a:endParaRPr sz="3600" dirty="0">
              <a:latin typeface="Arial MT"/>
              <a:cs typeface="Arial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484247" y="1664431"/>
            <a:ext cx="5436870" cy="3840795"/>
          </a:xfrm>
          <a:prstGeom prst="rect">
            <a:avLst/>
          </a:prstGeom>
        </p:spPr>
        <p:txBody>
          <a:bodyPr vert="horz" wrap="square" lIns="0" tIns="31750" rIns="0" bIns="0" rtlCol="0">
            <a:spAutoFit/>
          </a:bodyPr>
          <a:lstStyle/>
          <a:p>
            <a:pPr marL="355600" indent="-342900">
              <a:lnSpc>
                <a:spcPct val="100000"/>
              </a:lnSpc>
              <a:spcBef>
                <a:spcPts val="250"/>
              </a:spcBef>
              <a:buFont typeface="Wingdings"/>
              <a:buChar char=""/>
              <a:tabLst>
                <a:tab pos="354965" algn="l"/>
                <a:tab pos="355600" algn="l"/>
              </a:tabLst>
            </a:pPr>
            <a:r>
              <a:rPr lang="es-PE" sz="2400" spc="-5" dirty="0">
                <a:latin typeface="Arial MT"/>
                <a:cs typeface="Arial MT"/>
              </a:rPr>
              <a:t>Salones de clases, residencias, cafetería, áreas de juego tipo “lounges”, auditorio y mucho mas todo muy cerca y compacto caminando.</a:t>
            </a:r>
          </a:p>
          <a:p>
            <a:pPr marL="355600" indent="-342900">
              <a:lnSpc>
                <a:spcPct val="100000"/>
              </a:lnSpc>
              <a:spcBef>
                <a:spcPts val="250"/>
              </a:spcBef>
              <a:buFont typeface="Wingdings"/>
              <a:buChar char=""/>
              <a:tabLst>
                <a:tab pos="354965" algn="l"/>
                <a:tab pos="355600" algn="l"/>
              </a:tabLst>
            </a:pPr>
            <a:r>
              <a:rPr lang="es-PE" sz="2400" spc="-5" dirty="0">
                <a:latin typeface="Arial MT"/>
                <a:cs typeface="Arial MT"/>
              </a:rPr>
              <a:t>Laboratorio de computadores Wifi</a:t>
            </a:r>
          </a:p>
          <a:p>
            <a:pPr marL="355600" indent="-342900">
              <a:lnSpc>
                <a:spcPct val="100000"/>
              </a:lnSpc>
              <a:spcBef>
                <a:spcPts val="250"/>
              </a:spcBef>
              <a:buFont typeface="Wingdings"/>
              <a:buChar char=""/>
              <a:tabLst>
                <a:tab pos="354965" algn="l"/>
                <a:tab pos="355600" algn="l"/>
              </a:tabLst>
            </a:pPr>
            <a:r>
              <a:rPr lang="es-PE" sz="2400" spc="-5" dirty="0">
                <a:latin typeface="Arial MT"/>
                <a:cs typeface="Arial MT"/>
              </a:rPr>
              <a:t>Tiendas para compras de snacks y otras cosas</a:t>
            </a:r>
          </a:p>
          <a:p>
            <a:pPr marL="355600" indent="-342900">
              <a:lnSpc>
                <a:spcPct val="100000"/>
              </a:lnSpc>
              <a:spcBef>
                <a:spcPts val="250"/>
              </a:spcBef>
              <a:buFont typeface="Wingdings"/>
              <a:buChar char=""/>
              <a:tabLst>
                <a:tab pos="354965" algn="l"/>
                <a:tab pos="355600" algn="l"/>
              </a:tabLst>
            </a:pPr>
            <a:r>
              <a:rPr lang="es-PE" sz="2400" spc="-5" dirty="0">
                <a:latin typeface="Arial MT"/>
                <a:cs typeface="Arial MT"/>
              </a:rPr>
              <a:t>Instalaciones deportivas, canchas de basquetbol.</a:t>
            </a:r>
            <a:endParaRPr sz="2400" dirty="0">
              <a:latin typeface="Arial MT"/>
              <a:cs typeface="Arial MT"/>
            </a:endParaRPr>
          </a:p>
        </p:txBody>
      </p:sp>
      <p:grpSp>
        <p:nvGrpSpPr>
          <p:cNvPr id="7" name="object 7"/>
          <p:cNvGrpSpPr/>
          <p:nvPr/>
        </p:nvGrpSpPr>
        <p:grpSpPr>
          <a:xfrm>
            <a:off x="459486" y="3371850"/>
            <a:ext cx="2758440" cy="3293745"/>
            <a:chOff x="459486" y="3371850"/>
            <a:chExt cx="2758440" cy="3293745"/>
          </a:xfrm>
        </p:grpSpPr>
        <p:pic>
          <p:nvPicPr>
            <p:cNvPr id="8" name="object 8"/>
            <p:cNvPicPr/>
            <p:nvPr/>
          </p:nvPicPr>
          <p:blipFill>
            <a:blip r:embed="rId2" cstate="print"/>
            <a:stretch>
              <a:fillRect/>
            </a:stretch>
          </p:blipFill>
          <p:spPr>
            <a:xfrm>
              <a:off x="516636" y="3429000"/>
              <a:ext cx="2627523" cy="3179064"/>
            </a:xfrm>
            <a:prstGeom prst="rect">
              <a:avLst/>
            </a:prstGeom>
          </p:spPr>
        </p:pic>
        <p:sp>
          <p:nvSpPr>
            <p:cNvPr id="9" name="object 9"/>
            <p:cNvSpPr/>
            <p:nvPr/>
          </p:nvSpPr>
          <p:spPr>
            <a:xfrm>
              <a:off x="488061" y="3400425"/>
              <a:ext cx="2701290" cy="3236595"/>
            </a:xfrm>
            <a:custGeom>
              <a:avLst/>
              <a:gdLst/>
              <a:ahLst/>
              <a:cxnLst/>
              <a:rect l="l" t="t" r="r" b="b"/>
              <a:pathLst>
                <a:path w="2701290" h="3236595">
                  <a:moveTo>
                    <a:pt x="0" y="3236214"/>
                  </a:moveTo>
                  <a:lnTo>
                    <a:pt x="2701290" y="3236214"/>
                  </a:lnTo>
                  <a:lnTo>
                    <a:pt x="2701290" y="0"/>
                  </a:lnTo>
                  <a:lnTo>
                    <a:pt x="0" y="0"/>
                  </a:lnTo>
                  <a:lnTo>
                    <a:pt x="0" y="3236214"/>
                  </a:lnTo>
                  <a:close/>
                </a:path>
              </a:pathLst>
            </a:custGeom>
            <a:ln w="57150">
              <a:solidFill>
                <a:srgbClr val="FF6600"/>
              </a:solidFill>
            </a:ln>
          </p:spPr>
          <p:txBody>
            <a:bodyPr wrap="square" lIns="0" tIns="0" rIns="0" bIns="0" rtlCol="0"/>
            <a:lstStyle/>
            <a:p>
              <a:endParaRPr dirty="0"/>
            </a:p>
          </p:txBody>
        </p:sp>
      </p:grpSp>
      <p:pic>
        <p:nvPicPr>
          <p:cNvPr id="10" name="object 10"/>
          <p:cNvPicPr/>
          <p:nvPr/>
        </p:nvPicPr>
        <p:blipFill>
          <a:blip r:embed="rId3" cstate="print"/>
          <a:stretch>
            <a:fillRect/>
          </a:stretch>
        </p:blipFill>
        <p:spPr>
          <a:xfrm>
            <a:off x="7915656" y="0"/>
            <a:ext cx="1228344" cy="1228344"/>
          </a:xfrm>
          <a:prstGeom prst="rect">
            <a:avLst/>
          </a:prstGeom>
        </p:spPr>
      </p:pic>
      <p:pic>
        <p:nvPicPr>
          <p:cNvPr id="11" name="object 11"/>
          <p:cNvPicPr/>
          <p:nvPr/>
        </p:nvPicPr>
        <p:blipFill>
          <a:blip r:embed="rId4" cstate="print"/>
          <a:stretch>
            <a:fillRect/>
          </a:stretch>
        </p:blipFill>
        <p:spPr>
          <a:xfrm>
            <a:off x="3678925" y="6474107"/>
            <a:ext cx="5047515" cy="247358"/>
          </a:xfrm>
          <a:prstGeom prst="rect">
            <a:avLst/>
          </a:prstGeom>
        </p:spPr>
      </p:pic>
      <p:pic>
        <p:nvPicPr>
          <p:cNvPr id="12" name="Imagen 11">
            <a:extLst>
              <a:ext uri="{FF2B5EF4-FFF2-40B4-BE49-F238E27FC236}">
                <a16:creationId xmlns:a16="http://schemas.microsoft.com/office/drawing/2014/main" id="{1D09BFE8-B847-4148-D077-EA553679F452}"/>
              </a:ext>
            </a:extLst>
          </p:cNvPr>
          <p:cNvPicPr>
            <a:picLocks noChangeAspect="1"/>
          </p:cNvPicPr>
          <p:nvPr/>
        </p:nvPicPr>
        <p:blipFill>
          <a:blip r:embed="rId5"/>
          <a:stretch>
            <a:fillRect/>
          </a:stretch>
        </p:blipFill>
        <p:spPr>
          <a:xfrm>
            <a:off x="363050" y="1013590"/>
            <a:ext cx="2952520" cy="2093205"/>
          </a:xfrm>
          <a:prstGeom prst="rect">
            <a:avLst/>
          </a:prstGeom>
          <a:ln w="57150">
            <a:solidFill>
              <a:srgbClr val="FF6600"/>
            </a:solidFill>
          </a:ln>
        </p:spPr>
      </p:pic>
      <p:pic>
        <p:nvPicPr>
          <p:cNvPr id="4" name="object 4">
            <a:extLst>
              <a:ext uri="{FF2B5EF4-FFF2-40B4-BE49-F238E27FC236}">
                <a16:creationId xmlns:a16="http://schemas.microsoft.com/office/drawing/2014/main" id="{EDD92FDF-6E95-A5F7-8C52-4A716E5F1727}"/>
              </a:ext>
            </a:extLst>
          </p:cNvPr>
          <p:cNvPicPr/>
          <p:nvPr/>
        </p:nvPicPr>
        <p:blipFill>
          <a:blip r:embed="rId6" cstate="print"/>
          <a:stretch>
            <a:fillRect/>
          </a:stretch>
        </p:blipFill>
        <p:spPr>
          <a:xfrm>
            <a:off x="1" y="0"/>
            <a:ext cx="1121228" cy="816749"/>
          </a:xfrm>
          <a:prstGeom prst="rect">
            <a:avLst/>
          </a:prstGeom>
          <a:ln>
            <a:noFill/>
          </a:ln>
          <a:effectLst>
            <a:outerShdw blurRad="292100" dist="139700" dir="2700000" algn="tl" rotWithShape="0">
              <a:srgbClr val="333333">
                <a:alpha val="65000"/>
              </a:srgbClr>
            </a:outerShdw>
          </a:effectLst>
        </p:spPr>
      </p:pic>
      <p:sp>
        <p:nvSpPr>
          <p:cNvPr id="13" name="object 2">
            <a:extLst>
              <a:ext uri="{FF2B5EF4-FFF2-40B4-BE49-F238E27FC236}">
                <a16:creationId xmlns:a16="http://schemas.microsoft.com/office/drawing/2014/main" id="{AF3C1B0B-4F0F-4F5F-7BFC-0D07FD0A1307}"/>
              </a:ext>
            </a:extLst>
          </p:cNvPr>
          <p:cNvSpPr txBox="1"/>
          <p:nvPr/>
        </p:nvSpPr>
        <p:spPr>
          <a:xfrm>
            <a:off x="571500" y="190284"/>
            <a:ext cx="8305800" cy="505267"/>
          </a:xfrm>
          <a:prstGeom prst="rect">
            <a:avLst/>
          </a:prstGeom>
        </p:spPr>
        <p:txBody>
          <a:bodyPr vert="horz" wrap="square" lIns="0" tIns="12700" rIns="0" bIns="0" rtlCol="0">
            <a:spAutoFit/>
          </a:bodyPr>
          <a:lstStyle/>
          <a:p>
            <a:pPr marL="12065" marR="5080" algn="ctr">
              <a:lnSpc>
                <a:spcPct val="100000"/>
              </a:lnSpc>
              <a:spcBef>
                <a:spcPts val="100"/>
              </a:spcBef>
            </a:pPr>
            <a:r>
              <a:rPr lang="es-PE" sz="3200" b="1" dirty="0">
                <a:latin typeface="Arial MT"/>
                <a:cs typeface="Arial MT"/>
              </a:rPr>
              <a:t>Beneficio de las Instalaciones</a:t>
            </a:r>
            <a:endParaRPr sz="3200" dirty="0">
              <a:latin typeface="Arial MT"/>
              <a:cs typeface="Arial M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84247" y="1664431"/>
            <a:ext cx="5436870" cy="4071627"/>
          </a:xfrm>
          <a:prstGeom prst="rect">
            <a:avLst/>
          </a:prstGeom>
        </p:spPr>
        <p:txBody>
          <a:bodyPr vert="horz" wrap="square" lIns="0" tIns="31750" rIns="0" bIns="0" rtlCol="0">
            <a:spAutoFit/>
          </a:bodyPr>
          <a:lstStyle/>
          <a:p>
            <a:pPr marL="355600" indent="-342900">
              <a:lnSpc>
                <a:spcPct val="100000"/>
              </a:lnSpc>
              <a:spcBef>
                <a:spcPts val="250"/>
              </a:spcBef>
              <a:buFont typeface="Wingdings"/>
              <a:buChar char=""/>
              <a:tabLst>
                <a:tab pos="354965" algn="l"/>
                <a:tab pos="355600" algn="l"/>
              </a:tabLst>
            </a:pPr>
            <a:r>
              <a:rPr lang="es-PE" sz="2400" spc="-5" dirty="0">
                <a:latin typeface="Arial MT"/>
                <a:cs typeface="Arial MT"/>
                <a:hlinkClick r:id="rId2"/>
              </a:rPr>
              <a:t>https://youtu.be/JKX0wQL4eGc</a:t>
            </a:r>
            <a:endParaRPr lang="es-PE" sz="2400" spc="-5" dirty="0">
              <a:latin typeface="Arial MT"/>
              <a:cs typeface="Arial MT"/>
            </a:endParaRPr>
          </a:p>
          <a:p>
            <a:pPr marL="355600" indent="-342900">
              <a:lnSpc>
                <a:spcPct val="100000"/>
              </a:lnSpc>
              <a:spcBef>
                <a:spcPts val="250"/>
              </a:spcBef>
              <a:buFont typeface="Wingdings"/>
              <a:buChar char=""/>
              <a:tabLst>
                <a:tab pos="354965" algn="l"/>
                <a:tab pos="355600" algn="l"/>
              </a:tabLst>
            </a:pPr>
            <a:endParaRPr lang="es-PE" sz="2400" spc="-5" dirty="0">
              <a:latin typeface="Arial MT"/>
              <a:cs typeface="Arial MT"/>
            </a:endParaRPr>
          </a:p>
          <a:p>
            <a:pPr marL="355600" indent="-342900">
              <a:lnSpc>
                <a:spcPct val="100000"/>
              </a:lnSpc>
              <a:spcBef>
                <a:spcPts val="250"/>
              </a:spcBef>
              <a:buFont typeface="Wingdings"/>
              <a:buChar char=""/>
              <a:tabLst>
                <a:tab pos="354965" algn="l"/>
                <a:tab pos="355600" algn="l"/>
              </a:tabLst>
            </a:pPr>
            <a:endParaRPr lang="es-PE" sz="2400" spc="-5" dirty="0">
              <a:latin typeface="Arial MT"/>
              <a:cs typeface="Arial MT"/>
            </a:endParaRPr>
          </a:p>
          <a:p>
            <a:pPr marL="355600" indent="-342900">
              <a:lnSpc>
                <a:spcPct val="100000"/>
              </a:lnSpc>
              <a:spcBef>
                <a:spcPts val="250"/>
              </a:spcBef>
              <a:buFont typeface="Wingdings"/>
              <a:buChar char=""/>
              <a:tabLst>
                <a:tab pos="354965" algn="l"/>
                <a:tab pos="355600" algn="l"/>
              </a:tabLst>
            </a:pPr>
            <a:r>
              <a:rPr lang="es-PE" sz="2400" spc="-5" dirty="0">
                <a:latin typeface="Arial MT"/>
                <a:cs typeface="Arial MT"/>
                <a:hlinkClick r:id="rId3"/>
              </a:rPr>
              <a:t>https://youtu.be/teSGu08NikI</a:t>
            </a:r>
            <a:endParaRPr lang="es-PE" sz="2400" spc="-5" dirty="0">
              <a:latin typeface="Arial MT"/>
              <a:cs typeface="Arial MT"/>
            </a:endParaRPr>
          </a:p>
          <a:p>
            <a:pPr marL="355600" indent="-342900">
              <a:lnSpc>
                <a:spcPct val="100000"/>
              </a:lnSpc>
              <a:spcBef>
                <a:spcPts val="250"/>
              </a:spcBef>
              <a:buFont typeface="Wingdings"/>
              <a:buChar char=""/>
              <a:tabLst>
                <a:tab pos="354965" algn="l"/>
                <a:tab pos="355600" algn="l"/>
              </a:tabLst>
            </a:pPr>
            <a:endParaRPr lang="es-PE" sz="2400" spc="-5" dirty="0">
              <a:latin typeface="Arial MT"/>
              <a:cs typeface="Arial MT"/>
            </a:endParaRPr>
          </a:p>
          <a:p>
            <a:pPr marL="355600" indent="-342900">
              <a:lnSpc>
                <a:spcPct val="100000"/>
              </a:lnSpc>
              <a:spcBef>
                <a:spcPts val="250"/>
              </a:spcBef>
              <a:buFont typeface="Wingdings"/>
              <a:buChar char=""/>
              <a:tabLst>
                <a:tab pos="354965" algn="l"/>
                <a:tab pos="355600" algn="l"/>
              </a:tabLst>
            </a:pPr>
            <a:endParaRPr lang="es-PE" sz="2400" spc="-5" dirty="0">
              <a:latin typeface="Arial MT"/>
              <a:cs typeface="Arial MT"/>
            </a:endParaRPr>
          </a:p>
          <a:p>
            <a:pPr marL="355600" indent="-342900">
              <a:lnSpc>
                <a:spcPct val="100000"/>
              </a:lnSpc>
              <a:spcBef>
                <a:spcPts val="250"/>
              </a:spcBef>
              <a:buFont typeface="Wingdings"/>
              <a:buChar char=""/>
              <a:tabLst>
                <a:tab pos="354965" algn="l"/>
                <a:tab pos="355600" algn="l"/>
              </a:tabLst>
            </a:pPr>
            <a:r>
              <a:rPr lang="es-PE" sz="2400" spc="-5" dirty="0">
                <a:latin typeface="Arial MT"/>
                <a:cs typeface="Arial MT"/>
                <a:hlinkClick r:id="rId4"/>
              </a:rPr>
              <a:t>https://youtu.be/CQazgQb_M9k</a:t>
            </a:r>
            <a:endParaRPr lang="es-PE" sz="2400" spc="-5" dirty="0">
              <a:latin typeface="Arial MT"/>
              <a:cs typeface="Arial MT"/>
            </a:endParaRPr>
          </a:p>
          <a:p>
            <a:pPr marL="355600" indent="-342900">
              <a:lnSpc>
                <a:spcPct val="100000"/>
              </a:lnSpc>
              <a:spcBef>
                <a:spcPts val="250"/>
              </a:spcBef>
              <a:buFont typeface="Wingdings"/>
              <a:buChar char=""/>
              <a:tabLst>
                <a:tab pos="354965" algn="l"/>
                <a:tab pos="355600" algn="l"/>
              </a:tabLst>
            </a:pPr>
            <a:endParaRPr lang="es-PE" sz="2400" spc="-5" dirty="0">
              <a:latin typeface="Arial MT"/>
              <a:cs typeface="Arial MT"/>
            </a:endParaRPr>
          </a:p>
          <a:p>
            <a:pPr marL="355600" indent="-342900">
              <a:lnSpc>
                <a:spcPct val="100000"/>
              </a:lnSpc>
              <a:spcBef>
                <a:spcPts val="250"/>
              </a:spcBef>
              <a:buFont typeface="Wingdings"/>
              <a:buChar char=""/>
              <a:tabLst>
                <a:tab pos="354965" algn="l"/>
                <a:tab pos="355600" algn="l"/>
              </a:tabLst>
            </a:pPr>
            <a:endParaRPr lang="es-PE" sz="2400" spc="-5" dirty="0">
              <a:latin typeface="Arial MT"/>
              <a:cs typeface="Arial MT"/>
            </a:endParaRPr>
          </a:p>
          <a:p>
            <a:pPr marL="355600" indent="-342900">
              <a:lnSpc>
                <a:spcPct val="100000"/>
              </a:lnSpc>
              <a:spcBef>
                <a:spcPts val="250"/>
              </a:spcBef>
              <a:buFont typeface="Wingdings"/>
              <a:buChar char=""/>
              <a:tabLst>
                <a:tab pos="354965" algn="l"/>
                <a:tab pos="355600" algn="l"/>
              </a:tabLst>
            </a:pPr>
            <a:endParaRPr sz="2400" dirty="0">
              <a:latin typeface="Arial MT"/>
              <a:cs typeface="Arial MT"/>
            </a:endParaRPr>
          </a:p>
        </p:txBody>
      </p:sp>
      <p:pic>
        <p:nvPicPr>
          <p:cNvPr id="10" name="object 10"/>
          <p:cNvPicPr/>
          <p:nvPr/>
        </p:nvPicPr>
        <p:blipFill>
          <a:blip r:embed="rId5" cstate="print"/>
          <a:stretch>
            <a:fillRect/>
          </a:stretch>
        </p:blipFill>
        <p:spPr>
          <a:xfrm>
            <a:off x="7915656" y="0"/>
            <a:ext cx="1228344" cy="1228344"/>
          </a:xfrm>
          <a:prstGeom prst="rect">
            <a:avLst/>
          </a:prstGeom>
        </p:spPr>
      </p:pic>
      <p:pic>
        <p:nvPicPr>
          <p:cNvPr id="11" name="object 11"/>
          <p:cNvPicPr/>
          <p:nvPr/>
        </p:nvPicPr>
        <p:blipFill>
          <a:blip r:embed="rId6" cstate="print"/>
          <a:stretch>
            <a:fillRect/>
          </a:stretch>
        </p:blipFill>
        <p:spPr>
          <a:xfrm>
            <a:off x="3678925" y="6474107"/>
            <a:ext cx="5047515" cy="247358"/>
          </a:xfrm>
          <a:prstGeom prst="rect">
            <a:avLst/>
          </a:prstGeom>
        </p:spPr>
      </p:pic>
      <p:pic>
        <p:nvPicPr>
          <p:cNvPr id="4" name="object 4">
            <a:extLst>
              <a:ext uri="{FF2B5EF4-FFF2-40B4-BE49-F238E27FC236}">
                <a16:creationId xmlns:a16="http://schemas.microsoft.com/office/drawing/2014/main" id="{EDD92FDF-6E95-A5F7-8C52-4A716E5F1727}"/>
              </a:ext>
            </a:extLst>
          </p:cNvPr>
          <p:cNvPicPr/>
          <p:nvPr/>
        </p:nvPicPr>
        <p:blipFill>
          <a:blip r:embed="rId7" cstate="print"/>
          <a:stretch>
            <a:fillRect/>
          </a:stretch>
        </p:blipFill>
        <p:spPr>
          <a:xfrm>
            <a:off x="1" y="0"/>
            <a:ext cx="1121228" cy="816749"/>
          </a:xfrm>
          <a:prstGeom prst="rect">
            <a:avLst/>
          </a:prstGeom>
          <a:ln>
            <a:noFill/>
          </a:ln>
          <a:effectLst>
            <a:outerShdw blurRad="292100" dist="139700" dir="2700000" algn="tl" rotWithShape="0">
              <a:srgbClr val="333333">
                <a:alpha val="65000"/>
              </a:srgbClr>
            </a:outerShdw>
          </a:effectLst>
        </p:spPr>
      </p:pic>
      <p:sp>
        <p:nvSpPr>
          <p:cNvPr id="13" name="object 2">
            <a:extLst>
              <a:ext uri="{FF2B5EF4-FFF2-40B4-BE49-F238E27FC236}">
                <a16:creationId xmlns:a16="http://schemas.microsoft.com/office/drawing/2014/main" id="{AF3C1B0B-4F0F-4F5F-7BFC-0D07FD0A1307}"/>
              </a:ext>
            </a:extLst>
          </p:cNvPr>
          <p:cNvSpPr txBox="1"/>
          <p:nvPr/>
        </p:nvSpPr>
        <p:spPr>
          <a:xfrm>
            <a:off x="571500" y="190284"/>
            <a:ext cx="8305800" cy="1010533"/>
          </a:xfrm>
          <a:prstGeom prst="rect">
            <a:avLst/>
          </a:prstGeom>
        </p:spPr>
        <p:txBody>
          <a:bodyPr vert="horz" wrap="square" lIns="0" tIns="12700" rIns="0" bIns="0" rtlCol="0">
            <a:spAutoFit/>
          </a:bodyPr>
          <a:lstStyle/>
          <a:p>
            <a:pPr marL="12065" marR="5080" algn="ctr">
              <a:lnSpc>
                <a:spcPct val="100000"/>
              </a:lnSpc>
              <a:spcBef>
                <a:spcPts val="100"/>
              </a:spcBef>
            </a:pPr>
            <a:r>
              <a:rPr lang="es-PE" sz="3200" b="1" dirty="0">
                <a:latin typeface="Arial MT"/>
                <a:cs typeface="Arial MT"/>
              </a:rPr>
              <a:t>Actividades Culturales en </a:t>
            </a:r>
          </a:p>
          <a:p>
            <a:pPr marL="12065" marR="5080" algn="ctr">
              <a:lnSpc>
                <a:spcPct val="100000"/>
              </a:lnSpc>
              <a:spcBef>
                <a:spcPts val="100"/>
              </a:spcBef>
            </a:pPr>
            <a:r>
              <a:rPr lang="es-PE" sz="3200" b="1" dirty="0">
                <a:latin typeface="Arial MT"/>
                <a:cs typeface="Arial MT"/>
              </a:rPr>
              <a:t>Chaucer College  en Canterbury</a:t>
            </a:r>
            <a:endParaRPr sz="3200" dirty="0">
              <a:latin typeface="Arial MT"/>
              <a:cs typeface="Arial MT"/>
            </a:endParaRPr>
          </a:p>
        </p:txBody>
      </p:sp>
      <p:pic>
        <p:nvPicPr>
          <p:cNvPr id="5" name="Imagen 4" descr="Bandera de color rojo&#10;&#10;Descripción generada automáticamente con confianza media">
            <a:extLst>
              <a:ext uri="{FF2B5EF4-FFF2-40B4-BE49-F238E27FC236}">
                <a16:creationId xmlns:a16="http://schemas.microsoft.com/office/drawing/2014/main" id="{0878833B-F080-64FF-D4B3-5B9A56E379CF}"/>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6201" y="1279001"/>
            <a:ext cx="1981200" cy="1400984"/>
          </a:xfrm>
          <a:prstGeom prst="rect">
            <a:avLst/>
          </a:prstGeom>
        </p:spPr>
      </p:pic>
      <p:pic>
        <p:nvPicPr>
          <p:cNvPr id="14" name="Imagen 13" descr="Forma&#10;&#10;Descripción generada automáticamente">
            <a:extLst>
              <a:ext uri="{FF2B5EF4-FFF2-40B4-BE49-F238E27FC236}">
                <a16:creationId xmlns:a16="http://schemas.microsoft.com/office/drawing/2014/main" id="{75C688E1-4716-0D12-83BB-C452CAB1F2FB}"/>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6200" y="2912231"/>
            <a:ext cx="2101475" cy="1400983"/>
          </a:xfrm>
          <a:prstGeom prst="rect">
            <a:avLst/>
          </a:prstGeom>
        </p:spPr>
      </p:pic>
      <p:pic>
        <p:nvPicPr>
          <p:cNvPr id="17" name="Imagen 16" descr="Un dibujo de una persona&#10;&#10;Descripción generada automáticamente con confianza media">
            <a:extLst>
              <a:ext uri="{FF2B5EF4-FFF2-40B4-BE49-F238E27FC236}">
                <a16:creationId xmlns:a16="http://schemas.microsoft.com/office/drawing/2014/main" id="{CEB51F70-61D5-E691-A9ED-F5A0796E0D4D}"/>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3896" y="4722576"/>
            <a:ext cx="2485041" cy="1524273"/>
          </a:xfrm>
          <a:prstGeom prst="rect">
            <a:avLst/>
          </a:prstGeom>
        </p:spPr>
      </p:pic>
    </p:spTree>
    <p:extLst>
      <p:ext uri="{BB962C8B-B14F-4D97-AF65-F5344CB8AC3E}">
        <p14:creationId xmlns:p14="http://schemas.microsoft.com/office/powerpoint/2010/main" val="4159119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10"/>
          <p:cNvPicPr/>
          <p:nvPr/>
        </p:nvPicPr>
        <p:blipFill>
          <a:blip r:embed="rId2" cstate="print"/>
          <a:stretch>
            <a:fillRect/>
          </a:stretch>
        </p:blipFill>
        <p:spPr>
          <a:xfrm>
            <a:off x="7915656" y="0"/>
            <a:ext cx="1228344" cy="1228344"/>
          </a:xfrm>
          <a:prstGeom prst="rect">
            <a:avLst/>
          </a:prstGeom>
        </p:spPr>
      </p:pic>
      <p:pic>
        <p:nvPicPr>
          <p:cNvPr id="11" name="object 11"/>
          <p:cNvPicPr/>
          <p:nvPr/>
        </p:nvPicPr>
        <p:blipFill>
          <a:blip r:embed="rId3" cstate="print"/>
          <a:stretch>
            <a:fillRect/>
          </a:stretch>
        </p:blipFill>
        <p:spPr>
          <a:xfrm>
            <a:off x="3678925" y="6474107"/>
            <a:ext cx="5047515" cy="247358"/>
          </a:xfrm>
          <a:prstGeom prst="rect">
            <a:avLst/>
          </a:prstGeom>
        </p:spPr>
      </p:pic>
      <p:pic>
        <p:nvPicPr>
          <p:cNvPr id="4" name="object 4">
            <a:extLst>
              <a:ext uri="{FF2B5EF4-FFF2-40B4-BE49-F238E27FC236}">
                <a16:creationId xmlns:a16="http://schemas.microsoft.com/office/drawing/2014/main" id="{EDD92FDF-6E95-A5F7-8C52-4A716E5F1727}"/>
              </a:ext>
            </a:extLst>
          </p:cNvPr>
          <p:cNvPicPr/>
          <p:nvPr/>
        </p:nvPicPr>
        <p:blipFill>
          <a:blip r:embed="rId4" cstate="print"/>
          <a:stretch>
            <a:fillRect/>
          </a:stretch>
        </p:blipFill>
        <p:spPr>
          <a:xfrm>
            <a:off x="1" y="0"/>
            <a:ext cx="1121228" cy="816749"/>
          </a:xfrm>
          <a:prstGeom prst="rect">
            <a:avLst/>
          </a:prstGeom>
          <a:ln>
            <a:noFill/>
          </a:ln>
          <a:effectLst>
            <a:outerShdw blurRad="292100" dist="139700" dir="2700000" algn="tl" rotWithShape="0">
              <a:srgbClr val="333333">
                <a:alpha val="65000"/>
              </a:srgbClr>
            </a:outerShdw>
          </a:effectLst>
        </p:spPr>
      </p:pic>
      <p:sp>
        <p:nvSpPr>
          <p:cNvPr id="13" name="object 2">
            <a:extLst>
              <a:ext uri="{FF2B5EF4-FFF2-40B4-BE49-F238E27FC236}">
                <a16:creationId xmlns:a16="http://schemas.microsoft.com/office/drawing/2014/main" id="{AF3C1B0B-4F0F-4F5F-7BFC-0D07FD0A1307}"/>
              </a:ext>
            </a:extLst>
          </p:cNvPr>
          <p:cNvSpPr txBox="1"/>
          <p:nvPr/>
        </p:nvSpPr>
        <p:spPr>
          <a:xfrm>
            <a:off x="560615" y="352080"/>
            <a:ext cx="8305800" cy="443711"/>
          </a:xfrm>
          <a:prstGeom prst="rect">
            <a:avLst/>
          </a:prstGeom>
        </p:spPr>
        <p:txBody>
          <a:bodyPr vert="horz" wrap="square" lIns="0" tIns="12700" rIns="0" bIns="0" rtlCol="0">
            <a:spAutoFit/>
          </a:bodyPr>
          <a:lstStyle/>
          <a:p>
            <a:pPr marL="12065" marR="5080" algn="ctr">
              <a:lnSpc>
                <a:spcPct val="100000"/>
              </a:lnSpc>
              <a:spcBef>
                <a:spcPts val="100"/>
              </a:spcBef>
            </a:pPr>
            <a:r>
              <a:rPr lang="es-PE" sz="2800" b="1" dirty="0">
                <a:latin typeface="Arial MT"/>
                <a:cs typeface="Arial MT"/>
              </a:rPr>
              <a:t>¿Qué hacen en Francia y Bélgica?</a:t>
            </a:r>
            <a:endParaRPr sz="2800" dirty="0">
              <a:latin typeface="Arial MT"/>
              <a:cs typeface="Arial MT"/>
            </a:endParaRPr>
          </a:p>
        </p:txBody>
      </p:sp>
      <p:sp>
        <p:nvSpPr>
          <p:cNvPr id="3" name="object 2">
            <a:extLst>
              <a:ext uri="{FF2B5EF4-FFF2-40B4-BE49-F238E27FC236}">
                <a16:creationId xmlns:a16="http://schemas.microsoft.com/office/drawing/2014/main" id="{42AF9B21-037E-CBB9-0D47-C75AFBD042AD}"/>
              </a:ext>
            </a:extLst>
          </p:cNvPr>
          <p:cNvSpPr txBox="1"/>
          <p:nvPr/>
        </p:nvSpPr>
        <p:spPr>
          <a:xfrm>
            <a:off x="388556" y="1218544"/>
            <a:ext cx="8305800" cy="566822"/>
          </a:xfrm>
          <a:prstGeom prst="rect">
            <a:avLst/>
          </a:prstGeom>
        </p:spPr>
        <p:txBody>
          <a:bodyPr vert="horz" wrap="square" lIns="0" tIns="12700" rIns="0" bIns="0" rtlCol="0">
            <a:spAutoFit/>
          </a:bodyPr>
          <a:lstStyle/>
          <a:p>
            <a:pPr marL="12065" marR="5080" algn="ctr">
              <a:lnSpc>
                <a:spcPct val="100000"/>
              </a:lnSpc>
              <a:spcBef>
                <a:spcPts val="100"/>
              </a:spcBef>
            </a:pPr>
            <a:r>
              <a:rPr lang="es-PE" b="1" dirty="0">
                <a:latin typeface="Arial MT"/>
                <a:cs typeface="Arial MT"/>
              </a:rPr>
              <a:t>3 noches con transporte, guía especializado, estadía en hotel y desayunos incluidos.</a:t>
            </a:r>
            <a:endParaRPr dirty="0">
              <a:latin typeface="Arial MT"/>
              <a:cs typeface="Arial MT"/>
            </a:endParaRPr>
          </a:p>
        </p:txBody>
      </p:sp>
      <p:sp>
        <p:nvSpPr>
          <p:cNvPr id="5" name="object 2">
            <a:extLst>
              <a:ext uri="{FF2B5EF4-FFF2-40B4-BE49-F238E27FC236}">
                <a16:creationId xmlns:a16="http://schemas.microsoft.com/office/drawing/2014/main" id="{54EB5D79-77F7-9207-DDD8-2758F57E2281}"/>
              </a:ext>
            </a:extLst>
          </p:cNvPr>
          <p:cNvSpPr txBox="1"/>
          <p:nvPr/>
        </p:nvSpPr>
        <p:spPr>
          <a:xfrm>
            <a:off x="273268" y="1710701"/>
            <a:ext cx="8536376" cy="348813"/>
          </a:xfrm>
          <a:prstGeom prst="rect">
            <a:avLst/>
          </a:prstGeom>
        </p:spPr>
        <p:txBody>
          <a:bodyPr vert="horz" wrap="square" lIns="0" tIns="12700" rIns="0" bIns="0" rtlCol="0">
            <a:spAutoFit/>
          </a:bodyPr>
          <a:lstStyle/>
          <a:p>
            <a:pPr marL="297815" marR="5080" indent="-285750">
              <a:lnSpc>
                <a:spcPct val="100000"/>
              </a:lnSpc>
              <a:spcBef>
                <a:spcPts val="100"/>
              </a:spcBef>
              <a:buFont typeface="Wingdings" panose="05000000000000000000" pitchFamily="2" charset="2"/>
              <a:buChar char="§"/>
            </a:pPr>
            <a:endParaRPr lang="es-PE" sz="1050" dirty="0">
              <a:latin typeface="Arial MT"/>
              <a:cs typeface="Arial MT"/>
            </a:endParaRPr>
          </a:p>
          <a:p>
            <a:pPr marL="12065" marR="5080">
              <a:lnSpc>
                <a:spcPct val="100000"/>
              </a:lnSpc>
              <a:spcBef>
                <a:spcPts val="100"/>
              </a:spcBef>
            </a:pPr>
            <a:r>
              <a:rPr lang="es-PE" sz="1050" dirty="0">
                <a:latin typeface="Arial MT"/>
                <a:cs typeface="Arial MT"/>
              </a:rPr>
              <a:t>                                                                                No incluye almuerzo ni cenas durante este paseo.</a:t>
            </a:r>
          </a:p>
        </p:txBody>
      </p:sp>
      <p:pic>
        <p:nvPicPr>
          <p:cNvPr id="16" name="Imagen 15">
            <a:extLst>
              <a:ext uri="{FF2B5EF4-FFF2-40B4-BE49-F238E27FC236}">
                <a16:creationId xmlns:a16="http://schemas.microsoft.com/office/drawing/2014/main" id="{A2B843C1-5CF2-AAF6-E11D-E0270E041399}"/>
              </a:ext>
            </a:extLst>
          </p:cNvPr>
          <p:cNvPicPr>
            <a:picLocks noChangeAspect="1"/>
          </p:cNvPicPr>
          <p:nvPr/>
        </p:nvPicPr>
        <p:blipFill>
          <a:blip r:embed="rId5"/>
          <a:stretch>
            <a:fillRect/>
          </a:stretch>
        </p:blipFill>
        <p:spPr>
          <a:xfrm>
            <a:off x="-13771" y="3653091"/>
            <a:ext cx="9144000" cy="3183951"/>
          </a:xfrm>
          <a:prstGeom prst="rect">
            <a:avLst/>
          </a:prstGeom>
          <a:ln>
            <a:noFill/>
          </a:ln>
          <a:effectLst>
            <a:softEdge rad="112500"/>
          </a:effectLst>
        </p:spPr>
      </p:pic>
      <p:pic>
        <p:nvPicPr>
          <p:cNvPr id="7" name="Imagen 6">
            <a:extLst>
              <a:ext uri="{FF2B5EF4-FFF2-40B4-BE49-F238E27FC236}">
                <a16:creationId xmlns:a16="http://schemas.microsoft.com/office/drawing/2014/main" id="{18CD5982-FBC9-23B7-074E-E7617E832DAB}"/>
              </a:ext>
            </a:extLst>
          </p:cNvPr>
          <p:cNvPicPr>
            <a:picLocks noChangeAspect="1"/>
          </p:cNvPicPr>
          <p:nvPr/>
        </p:nvPicPr>
        <p:blipFill>
          <a:blip r:embed="rId6"/>
          <a:stretch>
            <a:fillRect/>
          </a:stretch>
        </p:blipFill>
        <p:spPr>
          <a:xfrm>
            <a:off x="1292248" y="2059514"/>
            <a:ext cx="6708752" cy="1593577"/>
          </a:xfrm>
          <a:prstGeom prst="rect">
            <a:avLst/>
          </a:prstGeom>
        </p:spPr>
      </p:pic>
    </p:spTree>
    <p:extLst>
      <p:ext uri="{BB962C8B-B14F-4D97-AF65-F5344CB8AC3E}">
        <p14:creationId xmlns:p14="http://schemas.microsoft.com/office/powerpoint/2010/main" val="3402047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10"/>
          <p:cNvPicPr/>
          <p:nvPr/>
        </p:nvPicPr>
        <p:blipFill>
          <a:blip r:embed="rId2" cstate="print"/>
          <a:stretch>
            <a:fillRect/>
          </a:stretch>
        </p:blipFill>
        <p:spPr>
          <a:xfrm>
            <a:off x="7915656" y="0"/>
            <a:ext cx="1228344" cy="1228344"/>
          </a:xfrm>
          <a:prstGeom prst="rect">
            <a:avLst/>
          </a:prstGeom>
        </p:spPr>
      </p:pic>
      <p:pic>
        <p:nvPicPr>
          <p:cNvPr id="11" name="object 11"/>
          <p:cNvPicPr/>
          <p:nvPr/>
        </p:nvPicPr>
        <p:blipFill>
          <a:blip r:embed="rId3" cstate="print"/>
          <a:stretch>
            <a:fillRect/>
          </a:stretch>
        </p:blipFill>
        <p:spPr>
          <a:xfrm>
            <a:off x="3678925" y="6474107"/>
            <a:ext cx="5047515" cy="247358"/>
          </a:xfrm>
          <a:prstGeom prst="rect">
            <a:avLst/>
          </a:prstGeom>
        </p:spPr>
      </p:pic>
      <p:pic>
        <p:nvPicPr>
          <p:cNvPr id="4" name="object 4">
            <a:extLst>
              <a:ext uri="{FF2B5EF4-FFF2-40B4-BE49-F238E27FC236}">
                <a16:creationId xmlns:a16="http://schemas.microsoft.com/office/drawing/2014/main" id="{EDD92FDF-6E95-A5F7-8C52-4A716E5F1727}"/>
              </a:ext>
            </a:extLst>
          </p:cNvPr>
          <p:cNvPicPr/>
          <p:nvPr/>
        </p:nvPicPr>
        <p:blipFill>
          <a:blip r:embed="rId4" cstate="print"/>
          <a:stretch>
            <a:fillRect/>
          </a:stretch>
        </p:blipFill>
        <p:spPr>
          <a:xfrm>
            <a:off x="1" y="0"/>
            <a:ext cx="1121228" cy="816749"/>
          </a:xfrm>
          <a:prstGeom prst="rect">
            <a:avLst/>
          </a:prstGeom>
          <a:ln>
            <a:noFill/>
          </a:ln>
          <a:effectLst>
            <a:outerShdw blurRad="292100" dist="139700" dir="2700000" algn="tl" rotWithShape="0">
              <a:srgbClr val="333333">
                <a:alpha val="65000"/>
              </a:srgbClr>
            </a:outerShdw>
          </a:effectLst>
        </p:spPr>
      </p:pic>
      <p:sp>
        <p:nvSpPr>
          <p:cNvPr id="13" name="object 2">
            <a:extLst>
              <a:ext uri="{FF2B5EF4-FFF2-40B4-BE49-F238E27FC236}">
                <a16:creationId xmlns:a16="http://schemas.microsoft.com/office/drawing/2014/main" id="{AF3C1B0B-4F0F-4F5F-7BFC-0D07FD0A1307}"/>
              </a:ext>
            </a:extLst>
          </p:cNvPr>
          <p:cNvSpPr txBox="1"/>
          <p:nvPr/>
        </p:nvSpPr>
        <p:spPr>
          <a:xfrm>
            <a:off x="-457200" y="352080"/>
            <a:ext cx="10515599" cy="733534"/>
          </a:xfrm>
          <a:prstGeom prst="rect">
            <a:avLst/>
          </a:prstGeom>
        </p:spPr>
        <p:txBody>
          <a:bodyPr vert="horz" wrap="square" lIns="0" tIns="12700" rIns="0" bIns="0" rtlCol="0">
            <a:spAutoFit/>
          </a:bodyPr>
          <a:lstStyle/>
          <a:p>
            <a:pPr marL="12065" marR="5080" algn="ctr">
              <a:lnSpc>
                <a:spcPct val="100000"/>
              </a:lnSpc>
              <a:spcBef>
                <a:spcPts val="100"/>
              </a:spcBef>
            </a:pPr>
            <a:r>
              <a:rPr lang="es-PE" sz="2800" b="1" dirty="0">
                <a:latin typeface="Arial MT"/>
                <a:cs typeface="Arial MT"/>
              </a:rPr>
              <a:t>Inversión  </a:t>
            </a:r>
            <a:r>
              <a:rPr lang="es-PE" sz="1400" b="1" dirty="0">
                <a:latin typeface="Arial MT"/>
                <a:cs typeface="Arial MT"/>
              </a:rPr>
              <a:t>(4,000 Libras Esterlinas)</a:t>
            </a:r>
          </a:p>
          <a:p>
            <a:pPr marL="12065" marR="5080" algn="ctr">
              <a:spcBef>
                <a:spcPts val="100"/>
              </a:spcBef>
            </a:pPr>
            <a:r>
              <a:rPr lang="es-PE" sz="1600" b="1" dirty="0">
                <a:latin typeface="Arial MT"/>
                <a:cs typeface="Arial MT"/>
              </a:rPr>
              <a:t>+ Seguro </a:t>
            </a:r>
            <a:r>
              <a:rPr lang="es-PE" sz="1800" b="1" dirty="0">
                <a:effectLst/>
                <a:latin typeface="Calibri" panose="020F0502020204030204" pitchFamily="34" charset="0"/>
                <a:ea typeface="Calibri" panose="020F0502020204030204" pitchFamily="34" charset="0"/>
                <a:cs typeface="Times New Roman" panose="02020603050405020304" pitchFamily="18" charset="0"/>
              </a:rPr>
              <a:t>Cancelación (</a:t>
            </a:r>
            <a:r>
              <a:rPr lang="es-PE" sz="1800" b="1" dirty="0" err="1">
                <a:effectLst/>
                <a:latin typeface="Calibri" panose="020F0502020204030204" pitchFamily="34" charset="0"/>
                <a:ea typeface="Calibri" panose="020F0502020204030204" pitchFamily="34" charset="0"/>
                <a:cs typeface="Times New Roman" panose="02020603050405020304" pitchFamily="18" charset="0"/>
              </a:rPr>
              <a:t>Aprox</a:t>
            </a:r>
            <a:r>
              <a:rPr lang="es-PE" sz="1800" b="1" dirty="0">
                <a:effectLst/>
                <a:latin typeface="Calibri" panose="020F0502020204030204" pitchFamily="34" charset="0"/>
                <a:ea typeface="Calibri" panose="020F0502020204030204" pitchFamily="34" charset="0"/>
                <a:cs typeface="Times New Roman" panose="02020603050405020304" pitchFamily="18" charset="0"/>
              </a:rPr>
              <a:t> $80) </a:t>
            </a:r>
            <a:r>
              <a:rPr lang="es-PE" sz="1600" b="1" dirty="0">
                <a:latin typeface="Arial MT"/>
                <a:cs typeface="Arial MT"/>
              </a:rPr>
              <a:t> + Pasaje</a:t>
            </a:r>
          </a:p>
        </p:txBody>
      </p:sp>
      <p:sp>
        <p:nvSpPr>
          <p:cNvPr id="3" name="object 2">
            <a:extLst>
              <a:ext uri="{FF2B5EF4-FFF2-40B4-BE49-F238E27FC236}">
                <a16:creationId xmlns:a16="http://schemas.microsoft.com/office/drawing/2014/main" id="{42AF9B21-037E-CBB9-0D47-C75AFBD042AD}"/>
              </a:ext>
            </a:extLst>
          </p:cNvPr>
          <p:cNvSpPr txBox="1"/>
          <p:nvPr/>
        </p:nvSpPr>
        <p:spPr>
          <a:xfrm>
            <a:off x="85236" y="1201839"/>
            <a:ext cx="8305800" cy="579646"/>
          </a:xfrm>
          <a:prstGeom prst="rect">
            <a:avLst/>
          </a:prstGeom>
        </p:spPr>
        <p:txBody>
          <a:bodyPr vert="horz" wrap="square" lIns="0" tIns="12700" rIns="0" bIns="0" rtlCol="0">
            <a:spAutoFit/>
          </a:bodyPr>
          <a:lstStyle/>
          <a:p>
            <a:pPr marL="12065" marR="5080" algn="ctr">
              <a:lnSpc>
                <a:spcPct val="100000"/>
              </a:lnSpc>
              <a:spcBef>
                <a:spcPts val="100"/>
              </a:spcBef>
            </a:pPr>
            <a:r>
              <a:rPr lang="es-PE" dirty="0">
                <a:latin typeface="Arial MT"/>
                <a:cs typeface="Arial MT"/>
              </a:rPr>
              <a:t>.Antes que nada tiene que abrir su cuenta en nuestra web </a:t>
            </a:r>
            <a:r>
              <a:rPr lang="es-PE" b="1" dirty="0">
                <a:solidFill>
                  <a:srgbClr val="00B0F0"/>
                </a:solidFill>
                <a:hlinkClick r:id="rId5"/>
              </a:rPr>
              <a:t>https://n9.cl/lop06</a:t>
            </a:r>
            <a:endParaRPr lang="es-PE" b="1" dirty="0">
              <a:solidFill>
                <a:srgbClr val="00B0F0"/>
              </a:solidFill>
            </a:endParaRPr>
          </a:p>
          <a:p>
            <a:pPr marL="12065" marR="5080" algn="ctr">
              <a:lnSpc>
                <a:spcPct val="100000"/>
              </a:lnSpc>
              <a:spcBef>
                <a:spcPts val="100"/>
              </a:spcBef>
            </a:pPr>
            <a:r>
              <a:rPr lang="es-PE" dirty="0">
                <a:latin typeface="Arial MT"/>
                <a:cs typeface="Arial MT"/>
              </a:rPr>
              <a:t>Firmar el compromiso de Honor entre SP y Estudiante</a:t>
            </a:r>
          </a:p>
        </p:txBody>
      </p:sp>
      <p:sp>
        <p:nvSpPr>
          <p:cNvPr id="5" name="object 2">
            <a:extLst>
              <a:ext uri="{FF2B5EF4-FFF2-40B4-BE49-F238E27FC236}">
                <a16:creationId xmlns:a16="http://schemas.microsoft.com/office/drawing/2014/main" id="{54EB5D79-77F7-9207-DDD8-2758F57E2281}"/>
              </a:ext>
            </a:extLst>
          </p:cNvPr>
          <p:cNvSpPr txBox="1"/>
          <p:nvPr/>
        </p:nvSpPr>
        <p:spPr>
          <a:xfrm>
            <a:off x="190063" y="1753569"/>
            <a:ext cx="8676351" cy="1826141"/>
          </a:xfrm>
          <a:prstGeom prst="rect">
            <a:avLst/>
          </a:prstGeom>
        </p:spPr>
        <p:txBody>
          <a:bodyPr vert="horz" wrap="square" lIns="0" tIns="12700" rIns="0" bIns="0" rtlCol="0">
            <a:spAutoFit/>
          </a:bodyPr>
          <a:lstStyle/>
          <a:p>
            <a:pPr marL="297815" marR="5080" indent="-285750">
              <a:lnSpc>
                <a:spcPct val="100000"/>
              </a:lnSpc>
              <a:spcBef>
                <a:spcPts val="100"/>
              </a:spcBef>
              <a:buFont typeface="Wingdings" panose="05000000000000000000" pitchFamily="2" charset="2"/>
              <a:buChar char="§"/>
            </a:pPr>
            <a:r>
              <a:rPr lang="es-PE" sz="1400" dirty="0">
                <a:effectLst/>
                <a:latin typeface="Calibri" panose="020F0502020204030204" pitchFamily="34" charset="0"/>
                <a:ea typeface="Calibri" panose="020F0502020204030204" pitchFamily="34" charset="0"/>
                <a:cs typeface="Times New Roman" panose="02020603050405020304" pitchFamily="18" charset="0"/>
              </a:rPr>
              <a:t>Inscripción                                                          </a:t>
            </a:r>
            <a:r>
              <a:rPr lang="es-PE" sz="1400" dirty="0">
                <a:latin typeface="Arial MT"/>
                <a:cs typeface="Arial MT"/>
              </a:rPr>
              <a:t>US  1000</a:t>
            </a:r>
          </a:p>
          <a:p>
            <a:pPr marL="297815" marR="5080" indent="-285750">
              <a:lnSpc>
                <a:spcPct val="100000"/>
              </a:lnSpc>
              <a:spcBef>
                <a:spcPts val="100"/>
              </a:spcBef>
              <a:buFont typeface="Wingdings" panose="05000000000000000000" pitchFamily="2" charset="2"/>
              <a:buChar char="§"/>
            </a:pPr>
            <a:r>
              <a:rPr lang="es-PE" sz="1400" dirty="0">
                <a:latin typeface="Arial MT"/>
                <a:cs typeface="Arial MT"/>
              </a:rPr>
              <a:t>Segundo                                                Máximo   mediados de  Agosto</a:t>
            </a:r>
          </a:p>
          <a:p>
            <a:pPr marL="297815" marR="5080" indent="-285750">
              <a:lnSpc>
                <a:spcPct val="100000"/>
              </a:lnSpc>
              <a:spcBef>
                <a:spcPts val="100"/>
              </a:spcBef>
              <a:buFont typeface="Wingdings" panose="05000000000000000000" pitchFamily="2" charset="2"/>
              <a:buChar char="§"/>
            </a:pPr>
            <a:r>
              <a:rPr lang="es-PE" sz="1400" dirty="0">
                <a:latin typeface="Arial MT"/>
                <a:cs typeface="Arial MT"/>
              </a:rPr>
              <a:t>Tercero                                                  Máximo  Finales de OCTUBRE</a:t>
            </a:r>
          </a:p>
          <a:p>
            <a:pPr marL="297815" marR="5080" indent="-285750">
              <a:lnSpc>
                <a:spcPct val="100000"/>
              </a:lnSpc>
              <a:spcBef>
                <a:spcPts val="100"/>
              </a:spcBef>
              <a:buFont typeface="Wingdings" panose="05000000000000000000" pitchFamily="2" charset="2"/>
              <a:buChar char="§"/>
            </a:pPr>
            <a:r>
              <a:rPr lang="es-PE" sz="1400" dirty="0">
                <a:latin typeface="Arial MT"/>
                <a:cs typeface="Arial MT"/>
              </a:rPr>
              <a:t>El  pasaje se pagara en el momento que tengamos la mejor oferta  </a:t>
            </a:r>
            <a:r>
              <a:rPr lang="es-PE" sz="1400" dirty="0" err="1">
                <a:latin typeface="Arial MT"/>
                <a:cs typeface="Arial MT"/>
              </a:rPr>
              <a:t>actúalmente</a:t>
            </a:r>
            <a:r>
              <a:rPr lang="es-PE" sz="1400" dirty="0">
                <a:latin typeface="Arial MT"/>
                <a:cs typeface="Arial MT"/>
              </a:rPr>
              <a:t> esta aprox US2,125</a:t>
            </a:r>
          </a:p>
          <a:p>
            <a:pPr marL="297815" marR="5080" indent="-285750">
              <a:lnSpc>
                <a:spcPct val="100000"/>
              </a:lnSpc>
              <a:spcBef>
                <a:spcPts val="100"/>
              </a:spcBef>
              <a:buFont typeface="Wingdings" panose="05000000000000000000" pitchFamily="2" charset="2"/>
              <a:buChar char="§"/>
            </a:pPr>
            <a:r>
              <a:rPr lang="es-PE" sz="1400" dirty="0">
                <a:latin typeface="Arial MT"/>
                <a:cs typeface="Arial MT"/>
              </a:rPr>
              <a:t>Pueden  consultar  con   </a:t>
            </a:r>
            <a:r>
              <a:rPr lang="es-PE" sz="1400" b="1" dirty="0">
                <a:latin typeface="Arial MT"/>
                <a:cs typeface="Arial MT"/>
              </a:rPr>
              <a:t>BS Tours  Peru  T: 489 2199       Email:daisy@bstoursperu.com</a:t>
            </a:r>
          </a:p>
          <a:p>
            <a:pPr marL="297815" marR="5080" indent="-285750">
              <a:lnSpc>
                <a:spcPct val="100000"/>
              </a:lnSpc>
              <a:spcBef>
                <a:spcPts val="100"/>
              </a:spcBef>
              <a:buFont typeface="Wingdings" panose="05000000000000000000" pitchFamily="2" charset="2"/>
              <a:buChar char="§"/>
            </a:pPr>
            <a:r>
              <a:rPr lang="es-PE" sz="1400" b="1" dirty="0">
                <a:latin typeface="Arial MT"/>
                <a:cs typeface="Arial MT"/>
              </a:rPr>
              <a:t>El Permiso Notarial lo pueden sacar en Notaria  Hidalgo: Camelias 140 San Isidro  T: </a:t>
            </a:r>
            <a:r>
              <a:rPr lang="es-PE" sz="1400" b="1" i="0" dirty="0">
                <a:solidFill>
                  <a:srgbClr val="202124"/>
                </a:solidFill>
                <a:effectLst/>
                <a:latin typeface="arial" panose="020B0604020202020204" pitchFamily="34" charset="0"/>
              </a:rPr>
              <a:t> </a:t>
            </a:r>
            <a:r>
              <a:rPr lang="es-PE" sz="1400" b="0" i="0" u="none" strike="noStrike" dirty="0">
                <a:solidFill>
                  <a:srgbClr val="1A0DAB"/>
                </a:solidFill>
                <a:effectLst/>
                <a:latin typeface="arial" panose="020B0604020202020204" pitchFamily="34" charset="0"/>
                <a:hlinkClick r:id="rId6"/>
              </a:rPr>
              <a:t>(01) 6149191</a:t>
            </a:r>
            <a:endParaRPr lang="es-PE" sz="1400" b="1" dirty="0">
              <a:latin typeface="Arial MT"/>
              <a:cs typeface="Arial MT"/>
            </a:endParaRPr>
          </a:p>
          <a:p>
            <a:pPr marL="12065" marR="5080">
              <a:lnSpc>
                <a:spcPct val="100000"/>
              </a:lnSpc>
              <a:spcBef>
                <a:spcPts val="100"/>
              </a:spcBef>
            </a:pPr>
            <a:r>
              <a:rPr lang="es-PE" sz="1400" dirty="0">
                <a:latin typeface="Arial MT"/>
                <a:cs typeface="Arial MT"/>
              </a:rPr>
              <a:t>      Costo del Permiso es de  60  Soles.</a:t>
            </a:r>
          </a:p>
          <a:p>
            <a:pPr marL="297815" marR="5080" indent="-285750">
              <a:lnSpc>
                <a:spcPct val="100000"/>
              </a:lnSpc>
              <a:spcBef>
                <a:spcPts val="100"/>
              </a:spcBef>
              <a:buFont typeface="Wingdings" panose="05000000000000000000" pitchFamily="2" charset="2"/>
              <a:buChar char="§"/>
            </a:pPr>
            <a:endParaRPr lang="es-PE" sz="1400" dirty="0">
              <a:latin typeface="Arial MT"/>
              <a:cs typeface="Arial MT"/>
            </a:endParaRPr>
          </a:p>
        </p:txBody>
      </p:sp>
      <p:pic>
        <p:nvPicPr>
          <p:cNvPr id="16" name="Imagen 15">
            <a:extLst>
              <a:ext uri="{FF2B5EF4-FFF2-40B4-BE49-F238E27FC236}">
                <a16:creationId xmlns:a16="http://schemas.microsoft.com/office/drawing/2014/main" id="{A2B843C1-5CF2-AAF6-E11D-E0270E041399}"/>
              </a:ext>
            </a:extLst>
          </p:cNvPr>
          <p:cNvPicPr>
            <a:picLocks noChangeAspect="1"/>
          </p:cNvPicPr>
          <p:nvPr/>
        </p:nvPicPr>
        <p:blipFill>
          <a:blip r:embed="rId7"/>
          <a:stretch>
            <a:fillRect/>
          </a:stretch>
        </p:blipFill>
        <p:spPr>
          <a:xfrm>
            <a:off x="85236" y="4489108"/>
            <a:ext cx="9144000" cy="3183951"/>
          </a:xfrm>
          <a:prstGeom prst="rect">
            <a:avLst/>
          </a:prstGeom>
        </p:spPr>
      </p:pic>
    </p:spTree>
    <p:extLst>
      <p:ext uri="{BB962C8B-B14F-4D97-AF65-F5344CB8AC3E}">
        <p14:creationId xmlns:p14="http://schemas.microsoft.com/office/powerpoint/2010/main" val="3032446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Brujas, dos días en la pintoresca ciudad del norte de Bélgica">
            <a:extLst>
              <a:ext uri="{FF2B5EF4-FFF2-40B4-BE49-F238E27FC236}">
                <a16:creationId xmlns:a16="http://schemas.microsoft.com/office/drawing/2014/main" id="{7584C093-4840-7D38-CDA8-2ECFF5B369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5" r="15600"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
            <a:extLst>
              <a:ext uri="{FF2B5EF4-FFF2-40B4-BE49-F238E27FC236}">
                <a16:creationId xmlns:a16="http://schemas.microsoft.com/office/drawing/2014/main" id="{960ABAE5-32B4-B1F6-C88F-439F13879E98}"/>
              </a:ext>
            </a:extLst>
          </p:cNvPr>
          <p:cNvSpPr txBox="1"/>
          <p:nvPr/>
        </p:nvSpPr>
        <p:spPr>
          <a:xfrm>
            <a:off x="1066800" y="304800"/>
            <a:ext cx="8305800" cy="443711"/>
          </a:xfrm>
          <a:prstGeom prst="rect">
            <a:avLst/>
          </a:prstGeom>
        </p:spPr>
        <p:txBody>
          <a:bodyPr vert="horz" wrap="square" lIns="0" tIns="12700" rIns="0" bIns="0" rtlCol="0">
            <a:spAutoFit/>
          </a:bodyPr>
          <a:lstStyle/>
          <a:p>
            <a:pPr marL="12065" marR="5080">
              <a:lnSpc>
                <a:spcPct val="100000"/>
              </a:lnSpc>
              <a:spcBef>
                <a:spcPts val="100"/>
              </a:spcBef>
            </a:pPr>
            <a:r>
              <a:rPr lang="es-PE" sz="2800" b="1" dirty="0">
                <a:latin typeface="Georgia" panose="02040502050405020303" pitchFamily="18" charset="0"/>
                <a:cs typeface="Arial MT"/>
              </a:rPr>
              <a:t>Brujas, Bélgica</a:t>
            </a:r>
            <a:endParaRPr sz="2800" dirty="0">
              <a:latin typeface="Georgia" panose="02040502050405020303" pitchFamily="18" charset="0"/>
              <a:cs typeface="Arial MT"/>
            </a:endParaRPr>
          </a:p>
        </p:txBody>
      </p:sp>
      <p:pic>
        <p:nvPicPr>
          <p:cNvPr id="4" name="object 10">
            <a:extLst>
              <a:ext uri="{FF2B5EF4-FFF2-40B4-BE49-F238E27FC236}">
                <a16:creationId xmlns:a16="http://schemas.microsoft.com/office/drawing/2014/main" id="{542BE217-CCDA-E96F-A025-EC25D183E324}"/>
              </a:ext>
            </a:extLst>
          </p:cNvPr>
          <p:cNvPicPr/>
          <p:nvPr/>
        </p:nvPicPr>
        <p:blipFill>
          <a:blip r:embed="rId3" cstate="print"/>
          <a:stretch>
            <a:fillRect/>
          </a:stretch>
        </p:blipFill>
        <p:spPr>
          <a:xfrm>
            <a:off x="7915656" y="0"/>
            <a:ext cx="1228344" cy="1228344"/>
          </a:xfrm>
          <a:prstGeom prst="rect">
            <a:avLst/>
          </a:prstGeom>
        </p:spPr>
      </p:pic>
    </p:spTree>
    <p:extLst>
      <p:ext uri="{BB962C8B-B14F-4D97-AF65-F5344CB8AC3E}">
        <p14:creationId xmlns:p14="http://schemas.microsoft.com/office/powerpoint/2010/main" val="68130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Disneyland París - Paris Forever">
            <a:extLst>
              <a:ext uri="{FF2B5EF4-FFF2-40B4-BE49-F238E27FC236}">
                <a16:creationId xmlns:a16="http://schemas.microsoft.com/office/drawing/2014/main" id="{C0D7A10D-1B3B-CA26-C323-C367419823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15" r="3005" b="-1"/>
          <a:stretch/>
        </p:blipFill>
        <p:spPr bwMode="auto">
          <a:xfrm>
            <a:off x="183" y="1281"/>
            <a:ext cx="9143647" cy="6856719"/>
          </a:xfrm>
          <a:prstGeom prst="rect">
            <a:avLst/>
          </a:prstGeom>
          <a:noFill/>
          <a:extLst>
            <a:ext uri="{909E8E84-426E-40DD-AFC4-6F175D3DCCD1}">
              <a14:hiddenFill xmlns:a14="http://schemas.microsoft.com/office/drawing/2010/main">
                <a:solidFill>
                  <a:srgbClr val="FFFFFF"/>
                </a:solidFill>
              </a14:hiddenFill>
            </a:ext>
          </a:extLst>
        </p:spPr>
      </p:pic>
      <p:pic>
        <p:nvPicPr>
          <p:cNvPr id="2" name="object 3">
            <a:extLst>
              <a:ext uri="{FF2B5EF4-FFF2-40B4-BE49-F238E27FC236}">
                <a16:creationId xmlns:a16="http://schemas.microsoft.com/office/drawing/2014/main" id="{F3A8E694-D88F-4EB9-D616-396DE1C26DC3}"/>
              </a:ext>
            </a:extLst>
          </p:cNvPr>
          <p:cNvPicPr/>
          <p:nvPr/>
        </p:nvPicPr>
        <p:blipFill>
          <a:blip r:embed="rId3" cstate="print"/>
          <a:stretch>
            <a:fillRect/>
          </a:stretch>
        </p:blipFill>
        <p:spPr>
          <a:xfrm>
            <a:off x="8154238" y="43850"/>
            <a:ext cx="982471" cy="1004853"/>
          </a:xfrm>
          <a:prstGeom prst="rect">
            <a:avLst/>
          </a:prstGeom>
        </p:spPr>
      </p:pic>
    </p:spTree>
    <p:extLst>
      <p:ext uri="{BB962C8B-B14F-4D97-AF65-F5344CB8AC3E}">
        <p14:creationId xmlns:p14="http://schemas.microsoft.com/office/powerpoint/2010/main" val="999954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Versalles, un día en la corte de Luis XIV, el Rey Sol">
            <a:extLst>
              <a:ext uri="{FF2B5EF4-FFF2-40B4-BE49-F238E27FC236}">
                <a16:creationId xmlns:a16="http://schemas.microsoft.com/office/drawing/2014/main" id="{EB55E974-6C48-C436-8704-7E0F039322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84" r="16003"/>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
            <a:extLst>
              <a:ext uri="{FF2B5EF4-FFF2-40B4-BE49-F238E27FC236}">
                <a16:creationId xmlns:a16="http://schemas.microsoft.com/office/drawing/2014/main" id="{AA4605F7-89D4-58B9-51CA-FC8D6C7164C5}"/>
              </a:ext>
            </a:extLst>
          </p:cNvPr>
          <p:cNvSpPr txBox="1"/>
          <p:nvPr/>
        </p:nvSpPr>
        <p:spPr>
          <a:xfrm>
            <a:off x="560615" y="352080"/>
            <a:ext cx="8305800" cy="443711"/>
          </a:xfrm>
          <a:prstGeom prst="rect">
            <a:avLst/>
          </a:prstGeom>
        </p:spPr>
        <p:txBody>
          <a:bodyPr vert="horz" wrap="square" lIns="0" tIns="12700" rIns="0" bIns="0" rtlCol="0">
            <a:spAutoFit/>
          </a:bodyPr>
          <a:lstStyle/>
          <a:p>
            <a:pPr marL="12065" marR="5080">
              <a:lnSpc>
                <a:spcPct val="100000"/>
              </a:lnSpc>
              <a:spcBef>
                <a:spcPts val="100"/>
              </a:spcBef>
            </a:pPr>
            <a:r>
              <a:rPr lang="es-PE" sz="2800" b="1" dirty="0">
                <a:latin typeface="Georgia" panose="02040502050405020303" pitchFamily="18" charset="0"/>
                <a:cs typeface="Arial MT"/>
              </a:rPr>
              <a:t>Jardines y Castillo de Versalles</a:t>
            </a:r>
            <a:endParaRPr sz="2800" dirty="0">
              <a:latin typeface="Georgia" panose="02040502050405020303" pitchFamily="18" charset="0"/>
              <a:cs typeface="Arial MT"/>
            </a:endParaRPr>
          </a:p>
        </p:txBody>
      </p:sp>
    </p:spTree>
    <p:extLst>
      <p:ext uri="{BB962C8B-B14F-4D97-AF65-F5344CB8AC3E}">
        <p14:creationId xmlns:p14="http://schemas.microsoft.com/office/powerpoint/2010/main" val="1701377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5"/>
          <p:cNvPicPr>
            <a:picLocks noChangeAspect="1"/>
          </p:cNvPicPr>
          <p:nvPr/>
        </p:nvPicPr>
        <p:blipFill>
          <a:blip r:embed="rId2"/>
          <a:stretch>
            <a:fillRect/>
          </a:stretch>
        </p:blipFill>
        <p:spPr>
          <a:xfrm>
            <a:off x="1509315" y="120505"/>
            <a:ext cx="6125361" cy="1433512"/>
          </a:xfrm>
          <a:prstGeom prst="rect">
            <a:avLst/>
          </a:prstGeom>
        </p:spPr>
      </p:pic>
      <p:pic>
        <p:nvPicPr>
          <p:cNvPr id="4"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400" y="137232"/>
            <a:ext cx="1169884" cy="1179761"/>
          </a:xfrm>
          <a:prstGeom prst="rect">
            <a:avLst/>
          </a:prstGeom>
        </p:spPr>
      </p:pic>
      <p:sp>
        <p:nvSpPr>
          <p:cNvPr id="5" name="CuadroTexto 4"/>
          <p:cNvSpPr txBox="1"/>
          <p:nvPr/>
        </p:nvSpPr>
        <p:spPr>
          <a:xfrm>
            <a:off x="1571432" y="389000"/>
            <a:ext cx="6001130" cy="1200329"/>
          </a:xfrm>
          <a:prstGeom prst="rect">
            <a:avLst/>
          </a:prstGeom>
          <a:noFill/>
        </p:spPr>
        <p:txBody>
          <a:bodyPr wrap="none" rtlCol="0">
            <a:spAutoFit/>
          </a:bodyPr>
          <a:lstStyle/>
          <a:p>
            <a:pPr algn="ctr"/>
            <a:r>
              <a:rPr lang="es-PE" sz="2400" dirty="0">
                <a:solidFill>
                  <a:schemeClr val="bg1"/>
                </a:solidFill>
                <a:latin typeface="Arial Black" panose="020B0A04020102020204" pitchFamily="34" charset="0"/>
              </a:rPr>
              <a:t>Students Partners te convierte en </a:t>
            </a:r>
          </a:p>
          <a:p>
            <a:pPr algn="ctr"/>
            <a:r>
              <a:rPr lang="es-PE" sz="2400" dirty="0">
                <a:solidFill>
                  <a:schemeClr val="bg1"/>
                </a:solidFill>
                <a:latin typeface="Arial Black" panose="020B0A04020102020204" pitchFamily="34" charset="0"/>
              </a:rPr>
              <a:t>Ciudadano del Mundo</a:t>
            </a:r>
          </a:p>
          <a:p>
            <a:pPr algn="ctr"/>
            <a:endParaRPr lang="es-PE" sz="2400" dirty="0">
              <a:solidFill>
                <a:schemeClr val="bg1"/>
              </a:solidFill>
              <a:latin typeface="Arial Black" panose="020B0A04020102020204" pitchFamily="34" charset="0"/>
            </a:endParaRPr>
          </a:p>
        </p:txBody>
      </p:sp>
      <p:sp>
        <p:nvSpPr>
          <p:cNvPr id="6" name="CuadroTexto 5"/>
          <p:cNvSpPr txBox="1"/>
          <p:nvPr/>
        </p:nvSpPr>
        <p:spPr>
          <a:xfrm>
            <a:off x="1761131" y="5607912"/>
            <a:ext cx="5621730" cy="830997"/>
          </a:xfrm>
          <a:prstGeom prst="rect">
            <a:avLst/>
          </a:prstGeom>
          <a:noFill/>
        </p:spPr>
        <p:txBody>
          <a:bodyPr wrap="square" rtlCol="0">
            <a:spAutoFit/>
          </a:bodyPr>
          <a:lstStyle/>
          <a:p>
            <a:pPr algn="ctr"/>
            <a:r>
              <a:rPr lang="es-PE" sz="2400" b="1" dirty="0">
                <a:latin typeface="Arial" panose="020B0604020202020204" pitchFamily="34" charset="0"/>
                <a:cs typeface="Arial" panose="020B0604020202020204" pitchFamily="34" charset="0"/>
              </a:rPr>
              <a:t>Te  esperamos</a:t>
            </a:r>
          </a:p>
          <a:p>
            <a:pPr algn="ctr"/>
            <a:r>
              <a:rPr lang="es-PE" sz="2400" b="1" dirty="0">
                <a:highlight>
                  <a:srgbClr val="FFFF00"/>
                </a:highlight>
                <a:latin typeface="Arial" panose="020B0604020202020204" pitchFamily="34" charset="0"/>
                <a:cs typeface="Arial" panose="020B0604020202020204" pitchFamily="34" charset="0"/>
              </a:rPr>
              <a:t>Será  una experiencia inolvidable</a:t>
            </a:r>
            <a:r>
              <a:rPr lang="es-PE" dirty="0">
                <a:highlight>
                  <a:srgbClr val="FFFF00"/>
                </a:highlight>
                <a:latin typeface="Arial" panose="020B0604020202020204" pitchFamily="34" charset="0"/>
                <a:cs typeface="Arial" panose="020B0604020202020204" pitchFamily="34" charset="0"/>
              </a:rPr>
              <a:t>!!!</a:t>
            </a:r>
          </a:p>
        </p:txBody>
      </p:sp>
      <p:pic>
        <p:nvPicPr>
          <p:cNvPr id="8" name="Picture 4" descr="Image result for unete">
            <a:extLst>
              <a:ext uri="{FF2B5EF4-FFF2-40B4-BE49-F238E27FC236}">
                <a16:creationId xmlns:a16="http://schemas.microsoft.com/office/drawing/2014/main" id="{7D515929-D13B-D934-9EB3-73E119088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782" y="1766202"/>
            <a:ext cx="5378428" cy="27107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7A0B9943-A1C6-6716-C3B2-4E372329B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269" y="6531594"/>
            <a:ext cx="4051462" cy="290355"/>
          </a:xfrm>
          <a:prstGeom prst="rect">
            <a:avLst/>
          </a:prstGeom>
        </p:spPr>
      </p:pic>
      <p:pic>
        <p:nvPicPr>
          <p:cNvPr id="10" name="object 4">
            <a:extLst>
              <a:ext uri="{FF2B5EF4-FFF2-40B4-BE49-F238E27FC236}">
                <a16:creationId xmlns:a16="http://schemas.microsoft.com/office/drawing/2014/main" id="{A1525409-1DF7-0665-1FC5-16A479B8E07A}"/>
              </a:ext>
            </a:extLst>
          </p:cNvPr>
          <p:cNvPicPr/>
          <p:nvPr/>
        </p:nvPicPr>
        <p:blipFill>
          <a:blip r:embed="rId6" cstate="print"/>
          <a:stretch>
            <a:fillRect/>
          </a:stretch>
        </p:blipFill>
        <p:spPr>
          <a:xfrm>
            <a:off x="1" y="0"/>
            <a:ext cx="1274590" cy="1250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08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647401" y="606170"/>
            <a:ext cx="4118187" cy="1200329"/>
          </a:xfrm>
          <a:prstGeom prst="rect">
            <a:avLst/>
          </a:prstGeom>
          <a:solidFill>
            <a:srgbClr val="FF6600"/>
          </a:solidFill>
          <a:ln/>
          <a:effectLst>
            <a:glow rad="139700">
              <a:schemeClr val="accent1">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a:defRPr/>
            </a:pPr>
            <a:r>
              <a:rPr lang="es-PE" dirty="0">
                <a:latin typeface="Arial" panose="020B0604020202020204" pitchFamily="34" charset="0"/>
                <a:cs typeface="Arial" panose="020B0604020202020204" pitchFamily="34" charset="0"/>
              </a:rPr>
              <a:t>Trabajamos por el desarrollo integral de nuestros participantes, poniendo a su alcance, programas educativos a su medida.</a:t>
            </a:r>
          </a:p>
        </p:txBody>
      </p:sp>
      <p:sp>
        <p:nvSpPr>
          <p:cNvPr id="18" name="CuadroTexto 17"/>
          <p:cNvSpPr txBox="1"/>
          <p:nvPr/>
        </p:nvSpPr>
        <p:spPr>
          <a:xfrm>
            <a:off x="853830" y="3832512"/>
            <a:ext cx="3793067" cy="1754326"/>
          </a:xfrm>
          <a:prstGeom prst="rect">
            <a:avLst/>
          </a:prstGeom>
          <a:solidFill>
            <a:srgbClr val="FF6600"/>
          </a:solidFill>
          <a:ln/>
          <a:effectLst>
            <a:glow rad="228600">
              <a:schemeClr val="accent1">
                <a:satMod val="175000"/>
                <a:alpha val="40000"/>
              </a:schemeClr>
            </a:glow>
            <a:outerShdw blurRad="38100" dist="25400" dir="5400000" rotWithShape="0">
              <a:srgbClr val="000000">
                <a:alpha val="50000"/>
              </a:srgbClr>
            </a:outerShdw>
          </a:effectLst>
        </p:spPr>
        <p:style>
          <a:lnRef idx="3">
            <a:schemeClr val="lt1"/>
          </a:lnRef>
          <a:fillRef idx="1">
            <a:schemeClr val="accent4"/>
          </a:fillRef>
          <a:effectRef idx="1">
            <a:schemeClr val="accent4"/>
          </a:effectRef>
          <a:fontRef idx="minor">
            <a:schemeClr val="lt1"/>
          </a:fontRef>
        </p:style>
        <p:txBody>
          <a:bodyPr>
            <a:spAutoFit/>
          </a:bodyPr>
          <a:lstStyle/>
          <a:p>
            <a:pPr algn="ctr">
              <a:defRPr/>
            </a:pPr>
            <a:r>
              <a:rPr lang="es-PE" dirty="0">
                <a:latin typeface="Arial" panose="020B0604020202020204" pitchFamily="34" charset="0"/>
                <a:cs typeface="Arial" panose="020B0604020202020204" pitchFamily="34" charset="0"/>
              </a:rPr>
              <a:t>Brindamos atención  personalizada y a través de ella hacemos realidad  el sueño de los participantes que desean tener una vivencia en el extranjero la cual será un pilar en su vida futura.</a:t>
            </a:r>
          </a:p>
        </p:txBody>
      </p:sp>
      <p:sp>
        <p:nvSpPr>
          <p:cNvPr id="19" name="CuadroTexto 9"/>
          <p:cNvSpPr txBox="1">
            <a:spLocks noChangeArrowheads="1"/>
          </p:cNvSpPr>
          <p:nvPr/>
        </p:nvSpPr>
        <p:spPr bwMode="auto">
          <a:xfrm flipH="1">
            <a:off x="5379865" y="2004187"/>
            <a:ext cx="3402398" cy="2849626"/>
          </a:xfrm>
          <a:prstGeom prst="rect">
            <a:avLst/>
          </a:prstGeom>
          <a:ln>
            <a:headEnd/>
            <a:tailEnd/>
          </a:ln>
          <a:effectLst>
            <a:glow rad="139700">
              <a:schemeClr val="accent4">
                <a:satMod val="175000"/>
                <a:alpha val="40000"/>
              </a:schemeClr>
            </a:glow>
            <a:outerShdw blurRad="38100" dist="25400" dir="5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lvl1pPr>
              <a:defRPr sz="2400" baseline="30000">
                <a:solidFill>
                  <a:srgbClr val="000000"/>
                </a:solidFill>
                <a:latin typeface="Baskerville" pitchFamily="-112" charset="0"/>
                <a:ea typeface="ＭＳ Ｐゴシック" panose="020B0600070205080204" pitchFamily="34" charset="-128"/>
              </a:defRPr>
            </a:lvl1pPr>
            <a:lvl2pPr marL="742950" indent="-285750">
              <a:defRPr sz="2400" baseline="30000">
                <a:solidFill>
                  <a:srgbClr val="000000"/>
                </a:solidFill>
                <a:latin typeface="Baskerville" pitchFamily="-112" charset="0"/>
                <a:ea typeface="ＭＳ Ｐゴシック" panose="020B0600070205080204" pitchFamily="34" charset="-128"/>
              </a:defRPr>
            </a:lvl2pPr>
            <a:lvl3pPr marL="1143000" indent="-228600">
              <a:defRPr sz="2400" baseline="30000">
                <a:solidFill>
                  <a:srgbClr val="000000"/>
                </a:solidFill>
                <a:latin typeface="Baskerville" pitchFamily="-112" charset="0"/>
                <a:ea typeface="ＭＳ Ｐゴシック" panose="020B0600070205080204" pitchFamily="34" charset="-128"/>
              </a:defRPr>
            </a:lvl3pPr>
            <a:lvl4pPr marL="1600200" indent="-228600">
              <a:defRPr sz="2400" baseline="30000">
                <a:solidFill>
                  <a:srgbClr val="000000"/>
                </a:solidFill>
                <a:latin typeface="Baskerville" pitchFamily="-112" charset="0"/>
                <a:ea typeface="ＭＳ Ｐゴシック" panose="020B0600070205080204" pitchFamily="34" charset="-128"/>
              </a:defRPr>
            </a:lvl4pPr>
            <a:lvl5pPr marL="2057400" indent="-228600">
              <a:defRPr sz="2400" baseline="30000">
                <a:solidFill>
                  <a:srgbClr val="000000"/>
                </a:solidFill>
                <a:latin typeface="Baskerville" pitchFamily="-112" charset="0"/>
                <a:ea typeface="ＭＳ Ｐゴシック" panose="020B0600070205080204" pitchFamily="34" charset="-128"/>
              </a:defRPr>
            </a:lvl5pPr>
            <a:lvl6pPr marL="2514600" indent="-228600" eaLnBrk="0" fontAlgn="base" hangingPunct="0">
              <a:spcBef>
                <a:spcPct val="0"/>
              </a:spcBef>
              <a:spcAft>
                <a:spcPct val="0"/>
              </a:spcAft>
              <a:defRPr sz="2400" baseline="30000">
                <a:solidFill>
                  <a:srgbClr val="000000"/>
                </a:solidFill>
                <a:latin typeface="Baskerville" pitchFamily="-112" charset="0"/>
                <a:ea typeface="ＭＳ Ｐゴシック" panose="020B0600070205080204" pitchFamily="34" charset="-128"/>
              </a:defRPr>
            </a:lvl6pPr>
            <a:lvl7pPr marL="2971800" indent="-228600" eaLnBrk="0" fontAlgn="base" hangingPunct="0">
              <a:spcBef>
                <a:spcPct val="0"/>
              </a:spcBef>
              <a:spcAft>
                <a:spcPct val="0"/>
              </a:spcAft>
              <a:defRPr sz="2400" baseline="30000">
                <a:solidFill>
                  <a:srgbClr val="000000"/>
                </a:solidFill>
                <a:latin typeface="Baskerville" pitchFamily="-112" charset="0"/>
                <a:ea typeface="ＭＳ Ｐゴシック" panose="020B0600070205080204" pitchFamily="34" charset="-128"/>
              </a:defRPr>
            </a:lvl7pPr>
            <a:lvl8pPr marL="3429000" indent="-228600" eaLnBrk="0" fontAlgn="base" hangingPunct="0">
              <a:spcBef>
                <a:spcPct val="0"/>
              </a:spcBef>
              <a:spcAft>
                <a:spcPct val="0"/>
              </a:spcAft>
              <a:defRPr sz="2400" baseline="30000">
                <a:solidFill>
                  <a:srgbClr val="000000"/>
                </a:solidFill>
                <a:latin typeface="Baskerville" pitchFamily="-112" charset="0"/>
                <a:ea typeface="ＭＳ Ｐゴシック" panose="020B0600070205080204" pitchFamily="34" charset="-128"/>
              </a:defRPr>
            </a:lvl8pPr>
            <a:lvl9pPr marL="3886200" indent="-228600" eaLnBrk="0" fontAlgn="base" hangingPunct="0">
              <a:spcBef>
                <a:spcPct val="0"/>
              </a:spcBef>
              <a:spcAft>
                <a:spcPct val="0"/>
              </a:spcAft>
              <a:defRPr sz="2400" baseline="30000">
                <a:solidFill>
                  <a:srgbClr val="000000"/>
                </a:solidFill>
                <a:latin typeface="Baskerville" pitchFamily="-112" charset="0"/>
                <a:ea typeface="ＭＳ Ｐゴシック" panose="020B0600070205080204" pitchFamily="34" charset="-128"/>
              </a:defRPr>
            </a:lvl9pPr>
          </a:lstStyle>
          <a:p>
            <a:pPr algn="ctr"/>
            <a:r>
              <a:rPr lang="es-PE" altLang="es-PE" sz="1991" baseline="0" dirty="0">
                <a:latin typeface="Arial" panose="020B0604020202020204" pitchFamily="34" charset="0"/>
                <a:cs typeface="Arial" panose="020B0604020202020204" pitchFamily="34" charset="0"/>
              </a:rPr>
              <a:t>Son aproximadamente 4,300 alumnos en 19 años hemos enviado a diversas partes del mundo con nuestros programas de:</a:t>
            </a:r>
          </a:p>
          <a:p>
            <a:pPr algn="ctr"/>
            <a:br>
              <a:rPr lang="es-PE" altLang="es-PE" sz="1991" b="1" baseline="0" dirty="0">
                <a:latin typeface="Arial" panose="020B0604020202020204" pitchFamily="34" charset="0"/>
                <a:cs typeface="Arial" panose="020B0604020202020204" pitchFamily="34" charset="0"/>
              </a:rPr>
            </a:br>
            <a:r>
              <a:rPr lang="es-PE" altLang="es-PE" sz="1991" b="1" baseline="0" dirty="0">
                <a:latin typeface="Arial" panose="020B0604020202020204" pitchFamily="34" charset="0"/>
                <a:cs typeface="Arial" panose="020B0604020202020204" pitchFamily="34" charset="0"/>
              </a:rPr>
              <a:t>International  Education</a:t>
            </a:r>
          </a:p>
          <a:p>
            <a:pPr algn="ctr"/>
            <a:r>
              <a:rPr lang="es-PE" altLang="es-PE" sz="1991" b="1" baseline="0" dirty="0">
                <a:latin typeface="Arial" panose="020B0604020202020204" pitchFamily="34" charset="0"/>
                <a:cs typeface="Arial" panose="020B0604020202020204" pitchFamily="34" charset="0"/>
              </a:rPr>
              <a:t>Work &amp; Travel  </a:t>
            </a:r>
          </a:p>
          <a:p>
            <a:pPr algn="ctr"/>
            <a:r>
              <a:rPr lang="es-PE" altLang="es-PE" sz="1991" b="1" baseline="0" dirty="0">
                <a:latin typeface="Arial" panose="020B0604020202020204" pitchFamily="34" charset="0"/>
                <a:cs typeface="Arial" panose="020B0604020202020204" pitchFamily="34" charset="0"/>
              </a:rPr>
              <a:t> Internship</a:t>
            </a:r>
            <a:endParaRPr lang="es-PE" altLang="es-PE" sz="1991" dirty="0">
              <a:latin typeface="+mj-lt"/>
            </a:endParaRPr>
          </a:p>
        </p:txBody>
      </p:sp>
      <p:pic>
        <p:nvPicPr>
          <p:cNvPr id="20" name="Imagen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7234" y="687686"/>
            <a:ext cx="1037295" cy="1037295"/>
          </a:xfrm>
          <a:prstGeom prst="rect">
            <a:avLst/>
          </a:prstGeom>
        </p:spPr>
      </p:pic>
      <p:pic>
        <p:nvPicPr>
          <p:cNvPr id="21" name="Imagen 1"/>
          <p:cNvPicPr>
            <a:picLocks noChangeAspect="1"/>
          </p:cNvPicPr>
          <p:nvPr/>
        </p:nvPicPr>
        <p:blipFill rotWithShape="1">
          <a:blip r:embed="rId3">
            <a:extLst>
              <a:ext uri="{28A0092B-C50C-407E-A947-70E740481C1C}">
                <a14:useLocalDpi xmlns:a14="http://schemas.microsoft.com/office/drawing/2010/main" val="0"/>
              </a:ext>
            </a:extLst>
          </a:blip>
          <a:srcRect l="30672" t="48361" r="56578" b="42247"/>
          <a:stretch/>
        </p:blipFill>
        <p:spPr bwMode="auto">
          <a:xfrm>
            <a:off x="6209812" y="866248"/>
            <a:ext cx="1742506" cy="7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3449" y="5331874"/>
            <a:ext cx="1855231" cy="56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6269" y="41341"/>
            <a:ext cx="1169884" cy="1179761"/>
          </a:xfrm>
          <a:prstGeom prst="rect">
            <a:avLst/>
          </a:prstGeom>
        </p:spPr>
      </p:pic>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981" y="2607149"/>
            <a:ext cx="2754607" cy="593800"/>
          </a:xfrm>
          <a:prstGeom prst="rect">
            <a:avLst/>
          </a:prstGeom>
        </p:spPr>
      </p:pic>
      <p:sp>
        <p:nvSpPr>
          <p:cNvPr id="17" name="CuadroTexto 16"/>
          <p:cNvSpPr txBox="1"/>
          <p:nvPr/>
        </p:nvSpPr>
        <p:spPr>
          <a:xfrm>
            <a:off x="1101235" y="6256164"/>
            <a:ext cx="7016473" cy="369332"/>
          </a:xfrm>
          <a:prstGeom prst="rect">
            <a:avLst/>
          </a:prstGeom>
          <a:noFill/>
        </p:spPr>
        <p:txBody>
          <a:bodyPr wrap="none" rtlCol="0">
            <a:spAutoFit/>
          </a:bodyPr>
          <a:lstStyle/>
          <a:p>
            <a:r>
              <a:rPr lang="es-PE" b="1" dirty="0">
                <a:latin typeface="Arial Black" panose="020B0A04020102020204" pitchFamily="34" charset="0"/>
              </a:rPr>
              <a:t>990 150 883       </a:t>
            </a:r>
            <a:r>
              <a:rPr lang="es-PE" b="1" dirty="0">
                <a:latin typeface="Arial Black" panose="020B0A04020102020204" pitchFamily="34" charset="0"/>
                <a:hlinkClick r:id="rId7">
                  <a:extLst>
                    <a:ext uri="{A12FA001-AC4F-418D-AE19-62706E023703}">
                      <ahyp:hlinkClr xmlns:ahyp="http://schemas.microsoft.com/office/drawing/2018/hyperlinkcolor" val="tx"/>
                    </a:ext>
                  </a:extLst>
                </a:hlinkClick>
              </a:rPr>
              <a:t>www.spperu.net</a:t>
            </a:r>
            <a:r>
              <a:rPr lang="es-PE" b="1" dirty="0">
                <a:latin typeface="Arial Black" panose="020B0A04020102020204" pitchFamily="34" charset="0"/>
              </a:rPr>
              <a:t>         info@spperu.net</a:t>
            </a:r>
          </a:p>
        </p:txBody>
      </p:sp>
      <p:pic>
        <p:nvPicPr>
          <p:cNvPr id="5" name="Imagen 4" descr="Icono&#10;&#10;Descripción generada automáticamente">
            <a:extLst>
              <a:ext uri="{FF2B5EF4-FFF2-40B4-BE49-F238E27FC236}">
                <a16:creationId xmlns:a16="http://schemas.microsoft.com/office/drawing/2014/main" id="{AC16B866-B845-4B66-93A3-0EDEBE8E1B4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29488" y="6149282"/>
            <a:ext cx="583096" cy="583096"/>
          </a:xfrm>
          <a:prstGeom prst="rect">
            <a:avLst/>
          </a:prstGeom>
        </p:spPr>
      </p:pic>
    </p:spTree>
    <p:extLst>
      <p:ext uri="{BB962C8B-B14F-4D97-AF65-F5344CB8AC3E}">
        <p14:creationId xmlns:p14="http://schemas.microsoft.com/office/powerpoint/2010/main" val="2667301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 y="0"/>
            <a:ext cx="1371600" cy="1295400"/>
          </a:xfrm>
          <a:prstGeom prst="rect">
            <a:avLst/>
          </a:prstGeom>
          <a:ln>
            <a:noFill/>
          </a:ln>
          <a:effectLst>
            <a:outerShdw blurRad="292100" dist="139700" dir="2700000" algn="tl" rotWithShape="0">
              <a:srgbClr val="333333">
                <a:alpha val="65000"/>
              </a:srgbClr>
            </a:outerShdw>
          </a:effectLst>
        </p:spPr>
      </p:pic>
      <p:pic>
        <p:nvPicPr>
          <p:cNvPr id="3" name="object 3"/>
          <p:cNvPicPr/>
          <p:nvPr/>
        </p:nvPicPr>
        <p:blipFill>
          <a:blip r:embed="rId3" cstate="print"/>
          <a:stretch>
            <a:fillRect/>
          </a:stretch>
        </p:blipFill>
        <p:spPr>
          <a:xfrm>
            <a:off x="7891593" y="0"/>
            <a:ext cx="1228344" cy="1228344"/>
          </a:xfrm>
          <a:prstGeom prst="rect">
            <a:avLst/>
          </a:prstGeom>
        </p:spPr>
      </p:pic>
      <p:pic>
        <p:nvPicPr>
          <p:cNvPr id="1026" name="Picture 2" descr="Solicitud Carné ISIC – ISIC Perú">
            <a:extLst>
              <a:ext uri="{FF2B5EF4-FFF2-40B4-BE49-F238E27FC236}">
                <a16:creationId xmlns:a16="http://schemas.microsoft.com/office/drawing/2014/main" id="{CFFD698E-5BB2-0B66-5B2A-DA0A71C32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990600"/>
            <a:ext cx="5562600" cy="350237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E335DBF5-2E9A-BFA1-63DF-80D3ABA07EE9}"/>
              </a:ext>
            </a:extLst>
          </p:cNvPr>
          <p:cNvSpPr txBox="1"/>
          <p:nvPr/>
        </p:nvSpPr>
        <p:spPr>
          <a:xfrm>
            <a:off x="571500" y="4800600"/>
            <a:ext cx="8001000" cy="1477328"/>
          </a:xfrm>
          <a:prstGeom prst="rect">
            <a:avLst/>
          </a:prstGeom>
          <a:noFill/>
        </p:spPr>
        <p:txBody>
          <a:bodyPr wrap="square">
            <a:spAutoFit/>
          </a:bodyPr>
          <a:lstStyle/>
          <a:p>
            <a:pPr marL="285750" indent="-285750" algn="just">
              <a:buFont typeface="Wingdings" panose="05000000000000000000" pitchFamily="2" charset="2"/>
              <a:buChar char="ü"/>
            </a:pPr>
            <a:r>
              <a:rPr lang="es-PE" sz="1800" b="1" dirty="0">
                <a:effectLst/>
                <a:latin typeface="Calibri" panose="020F0502020204030204" pitchFamily="34" charset="0"/>
                <a:ea typeface="Calibri" panose="020F0502020204030204" pitchFamily="34" charset="0"/>
                <a:cs typeface="Times New Roman" panose="02020603050405020304" pitchFamily="18" charset="0"/>
              </a:rPr>
              <a:t>Se sugiere adquirir el carné internacional del estudiante</a:t>
            </a:r>
          </a:p>
          <a:p>
            <a:pPr marL="285750" indent="-285750" algn="just">
              <a:buFont typeface="Arial" panose="020B0604020202020204" pitchFamily="34" charset="0"/>
              <a:buChar char="•"/>
            </a:pPr>
            <a:r>
              <a:rPr lang="es-PE" dirty="0">
                <a:latin typeface="Calibri" panose="020F0502020204030204" pitchFamily="34" charset="0"/>
                <a:ea typeface="Calibri" panose="020F0502020204030204" pitchFamily="34" charset="0"/>
                <a:cs typeface="Times New Roman" panose="02020603050405020304" pitchFamily="18" charset="0"/>
              </a:rPr>
              <a:t>Otorga beneficios a los estudiantes en la compra de diversos locales de entretenimiento, de compras, transporte, entre otros.</a:t>
            </a:r>
          </a:p>
          <a:p>
            <a:pPr marL="285750" indent="-285750" algn="just">
              <a:buFont typeface="Arial" panose="020B0604020202020204" pitchFamily="34" charset="0"/>
              <a:buChar char="•"/>
            </a:pPr>
            <a:r>
              <a:rPr lang="es-PE" sz="1800" dirty="0">
                <a:effectLst/>
                <a:latin typeface="Calibri" panose="020F0502020204030204" pitchFamily="34" charset="0"/>
                <a:ea typeface="Calibri" panose="020F0502020204030204" pitchFamily="34" charset="0"/>
                <a:cs typeface="Times New Roman" panose="02020603050405020304" pitchFamily="18" charset="0"/>
              </a:rPr>
              <a:t>Es el documento de acreditación mundial más importante con que cuentan los estudiantes siendo válido en más de 130 países.</a:t>
            </a:r>
          </a:p>
        </p:txBody>
      </p:sp>
    </p:spTree>
    <p:extLst>
      <p:ext uri="{BB962C8B-B14F-4D97-AF65-F5344CB8AC3E}">
        <p14:creationId xmlns:p14="http://schemas.microsoft.com/office/powerpoint/2010/main" val="2200384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A1074EB-9252-6E4C-D3AE-F2A919151342}"/>
              </a:ext>
            </a:extLst>
          </p:cNvPr>
          <p:cNvPicPr>
            <a:picLocks noChangeAspect="1"/>
          </p:cNvPicPr>
          <p:nvPr/>
        </p:nvPicPr>
        <p:blipFill rotWithShape="1">
          <a:blip r:embed="rId2"/>
          <a:srcRect l="21667" t="25599" r="26206" b="5556"/>
          <a:stretch/>
        </p:blipFill>
        <p:spPr>
          <a:xfrm>
            <a:off x="168797" y="203812"/>
            <a:ext cx="8806405" cy="6324600"/>
          </a:xfrm>
          <a:prstGeom prst="rect">
            <a:avLst/>
          </a:prstGeom>
        </p:spPr>
      </p:pic>
      <p:sp>
        <p:nvSpPr>
          <p:cNvPr id="4" name="Rectángulo 3">
            <a:extLst>
              <a:ext uri="{FF2B5EF4-FFF2-40B4-BE49-F238E27FC236}">
                <a16:creationId xmlns:a16="http://schemas.microsoft.com/office/drawing/2014/main" id="{39BAB13E-1022-A677-BE80-7161F028D432}"/>
              </a:ext>
            </a:extLst>
          </p:cNvPr>
          <p:cNvSpPr/>
          <p:nvPr/>
        </p:nvSpPr>
        <p:spPr>
          <a:xfrm>
            <a:off x="168797" y="5614012"/>
            <a:ext cx="8806405" cy="914400"/>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latin typeface="Bookman Old Style" panose="02050604050505020204" pitchFamily="18" charset="0"/>
              </a:rPr>
              <a:t>Costo Adicional   400 libras esterlinas (mínimo 15 estudiantes)</a:t>
            </a:r>
          </a:p>
          <a:p>
            <a:pPr algn="ctr"/>
            <a:r>
              <a:rPr lang="es-PE" b="1" dirty="0">
                <a:latin typeface="Bookman Old Style" panose="02050604050505020204" pitchFamily="18" charset="0"/>
              </a:rPr>
              <a:t>No incluye almuerzo ni cenas</a:t>
            </a:r>
          </a:p>
        </p:txBody>
      </p:sp>
    </p:spTree>
    <p:extLst>
      <p:ext uri="{BB962C8B-B14F-4D97-AF65-F5344CB8AC3E}">
        <p14:creationId xmlns:p14="http://schemas.microsoft.com/office/powerpoint/2010/main" val="3617271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7247CF-1A05-E849-135E-A7F266E64FE4}"/>
              </a:ext>
            </a:extLst>
          </p:cNvPr>
          <p:cNvPicPr>
            <a:picLocks noChangeAspect="1"/>
          </p:cNvPicPr>
          <p:nvPr/>
        </p:nvPicPr>
        <p:blipFill rotWithShape="1">
          <a:blip r:embed="rId2"/>
          <a:srcRect l="21667" t="21852" r="25833" b="24815"/>
          <a:stretch/>
        </p:blipFill>
        <p:spPr>
          <a:xfrm>
            <a:off x="171450" y="2209800"/>
            <a:ext cx="8267700" cy="4724400"/>
          </a:xfrm>
          <a:prstGeom prst="rect">
            <a:avLst/>
          </a:prstGeom>
        </p:spPr>
      </p:pic>
      <p:sp>
        <p:nvSpPr>
          <p:cNvPr id="5" name="CuadroTexto 4">
            <a:extLst>
              <a:ext uri="{FF2B5EF4-FFF2-40B4-BE49-F238E27FC236}">
                <a16:creationId xmlns:a16="http://schemas.microsoft.com/office/drawing/2014/main" id="{F7891492-3543-5D63-E446-7EE935AADBD1}"/>
              </a:ext>
            </a:extLst>
          </p:cNvPr>
          <p:cNvSpPr txBox="1"/>
          <p:nvPr/>
        </p:nvSpPr>
        <p:spPr>
          <a:xfrm>
            <a:off x="786501" y="228600"/>
            <a:ext cx="7037598" cy="1815882"/>
          </a:xfrm>
          <a:prstGeom prst="rect">
            <a:avLst/>
          </a:prstGeom>
          <a:solidFill>
            <a:srgbClr val="FF6600"/>
          </a:solidFill>
        </p:spPr>
        <p:txBody>
          <a:bodyPr wrap="square" rtlCol="0">
            <a:spAutoFit/>
          </a:bodyPr>
          <a:lstStyle/>
          <a:p>
            <a:pPr algn="ctr"/>
            <a:r>
              <a:rPr lang="es-PE" sz="2800" b="1" dirty="0">
                <a:solidFill>
                  <a:schemeClr val="bg1"/>
                </a:solidFill>
                <a:latin typeface="Bookman Old Style" panose="02050604050505020204" pitchFamily="18" charset="0"/>
              </a:rPr>
              <a:t>Frente al Castillo de Edimburgo en Escocia</a:t>
            </a:r>
          </a:p>
          <a:p>
            <a:pPr algn="ctr"/>
            <a:r>
              <a:rPr lang="es-PE" sz="2800" b="1" dirty="0">
                <a:solidFill>
                  <a:schemeClr val="bg1"/>
                </a:solidFill>
                <a:latin typeface="Bookman Old Style" panose="02050604050505020204" pitchFamily="18" charset="0"/>
              </a:rPr>
              <a:t>Tiene que ser un grupo  mínimo  de 15 estudiantes</a:t>
            </a:r>
          </a:p>
        </p:txBody>
      </p:sp>
    </p:spTree>
    <p:extLst>
      <p:ext uri="{BB962C8B-B14F-4D97-AF65-F5344CB8AC3E}">
        <p14:creationId xmlns:p14="http://schemas.microsoft.com/office/powerpoint/2010/main" val="2244728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Top 10 Things to Do in London, England">
            <a:extLst>
              <a:ext uri="{FF2B5EF4-FFF2-40B4-BE49-F238E27FC236}">
                <a16:creationId xmlns:a16="http://schemas.microsoft.com/office/drawing/2014/main" id="{3901477E-34EC-407F-54B2-5247596AAB1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04" r="7681"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02E43411-11C9-03EE-6C04-9D3895037528}"/>
              </a:ext>
            </a:extLst>
          </p:cNvPr>
          <p:cNvSpPr txBox="1"/>
          <p:nvPr/>
        </p:nvSpPr>
        <p:spPr>
          <a:xfrm>
            <a:off x="1692502" y="0"/>
            <a:ext cx="5758996" cy="966931"/>
          </a:xfrm>
          <a:prstGeom prst="rect">
            <a:avLst/>
          </a:prstGeom>
          <a:noFill/>
        </p:spPr>
        <p:txBody>
          <a:bodyPr wrap="square">
            <a:spAutoFit/>
          </a:bodyPr>
          <a:lstStyle/>
          <a:p>
            <a:pPr marL="12700" algn="ctr">
              <a:spcBef>
                <a:spcPts val="95"/>
              </a:spcBef>
            </a:pPr>
            <a:r>
              <a:rPr lang="es-PE" sz="2800" b="1" kern="0" spc="-5" dirty="0">
                <a:solidFill>
                  <a:schemeClr val="bg1"/>
                </a:solidFill>
                <a:latin typeface="Georgia" panose="02040502050405020303" pitchFamily="18" charset="0"/>
                <a:cs typeface="Aldhabi" panose="01000000000000000000" pitchFamily="2" charset="-78"/>
              </a:rPr>
              <a:t>Winter Camp en </a:t>
            </a:r>
          </a:p>
          <a:p>
            <a:pPr marL="12700" algn="ctr">
              <a:spcBef>
                <a:spcPts val="95"/>
              </a:spcBef>
            </a:pPr>
            <a:r>
              <a:rPr lang="es-PE" sz="2800" b="1" kern="0" spc="-5" dirty="0">
                <a:solidFill>
                  <a:schemeClr val="bg1"/>
                </a:solidFill>
                <a:latin typeface="Georgia" panose="02040502050405020303" pitchFamily="18" charset="0"/>
                <a:cs typeface="Aldhabi" panose="01000000000000000000" pitchFamily="2" charset="-78"/>
              </a:rPr>
              <a:t>Chaucer  College 2024</a:t>
            </a:r>
            <a:endParaRPr lang="es-PE" sz="2800" kern="0" dirty="0">
              <a:solidFill>
                <a:schemeClr val="bg1"/>
              </a:solidFill>
              <a:latin typeface="Georgia" panose="02040502050405020303" pitchFamily="18" charset="0"/>
              <a:cs typeface="Aldhabi" panose="01000000000000000000" pitchFamily="2" charset="-78"/>
            </a:endParaRPr>
          </a:p>
        </p:txBody>
      </p:sp>
      <p:pic>
        <p:nvPicPr>
          <p:cNvPr id="8" name="Imagen 7">
            <a:extLst>
              <a:ext uri="{FF2B5EF4-FFF2-40B4-BE49-F238E27FC236}">
                <a16:creationId xmlns:a16="http://schemas.microsoft.com/office/drawing/2014/main" id="{129F7968-5E70-BF5C-FBBB-809DDE663E49}"/>
              </a:ext>
            </a:extLst>
          </p:cNvPr>
          <p:cNvPicPr>
            <a:picLocks noChangeAspect="1"/>
          </p:cNvPicPr>
          <p:nvPr/>
        </p:nvPicPr>
        <p:blipFill>
          <a:blip r:embed="rId3"/>
          <a:stretch>
            <a:fillRect/>
          </a:stretch>
        </p:blipFill>
        <p:spPr>
          <a:xfrm>
            <a:off x="1295400" y="5310829"/>
            <a:ext cx="2080710" cy="1209194"/>
          </a:xfrm>
          <a:prstGeom prst="rect">
            <a:avLst/>
          </a:prstGeom>
        </p:spPr>
      </p:pic>
      <p:pic>
        <p:nvPicPr>
          <p:cNvPr id="10" name="Imagen 9" descr="Logotipo&#10;&#10;Descripción generada automáticamente">
            <a:extLst>
              <a:ext uri="{FF2B5EF4-FFF2-40B4-BE49-F238E27FC236}">
                <a16:creationId xmlns:a16="http://schemas.microsoft.com/office/drawing/2014/main" id="{D145BF20-A08E-03F0-88D5-86DF51BB7E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4480" y="5316128"/>
            <a:ext cx="1805490" cy="1203895"/>
          </a:xfrm>
          <a:prstGeom prst="rect">
            <a:avLst/>
          </a:prstGeom>
        </p:spPr>
      </p:pic>
      <p:pic>
        <p:nvPicPr>
          <p:cNvPr id="12" name="Imagen 11" descr="Forma, Rectángulo&#10;&#10;Descripción generada automáticamente">
            <a:extLst>
              <a:ext uri="{FF2B5EF4-FFF2-40B4-BE49-F238E27FC236}">
                <a16:creationId xmlns:a16="http://schemas.microsoft.com/office/drawing/2014/main" id="{984F9406-CF15-2C4C-65E8-A6ADBA07F3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0560" y="5271867"/>
            <a:ext cx="1805490" cy="1287117"/>
          </a:xfrm>
          <a:prstGeom prst="rect">
            <a:avLst/>
          </a:prstGeom>
        </p:spPr>
      </p:pic>
      <p:sp>
        <p:nvSpPr>
          <p:cNvPr id="13" name="CuadroTexto 12">
            <a:extLst>
              <a:ext uri="{FF2B5EF4-FFF2-40B4-BE49-F238E27FC236}">
                <a16:creationId xmlns:a16="http://schemas.microsoft.com/office/drawing/2014/main" id="{7D682045-6400-9A97-49CF-217A009839F7}"/>
              </a:ext>
            </a:extLst>
          </p:cNvPr>
          <p:cNvSpPr txBox="1"/>
          <p:nvPr/>
        </p:nvSpPr>
        <p:spPr>
          <a:xfrm>
            <a:off x="460331" y="1024228"/>
            <a:ext cx="5758996" cy="707886"/>
          </a:xfrm>
          <a:prstGeom prst="rect">
            <a:avLst/>
          </a:prstGeom>
          <a:noFill/>
        </p:spPr>
        <p:txBody>
          <a:bodyPr wrap="square">
            <a:spAutoFit/>
          </a:bodyPr>
          <a:lstStyle/>
          <a:p>
            <a:pPr marL="12700" algn="ctr">
              <a:spcBef>
                <a:spcPts val="95"/>
              </a:spcBef>
            </a:pPr>
            <a:r>
              <a:rPr lang="es-PE" sz="2000" b="1" kern="0" spc="-5" dirty="0">
                <a:solidFill>
                  <a:schemeClr val="bg1"/>
                </a:solidFill>
                <a:cs typeface="Aldhabi" panose="01000000000000000000" pitchFamily="2" charset="-78"/>
              </a:rPr>
              <a:t>Perfeccionamiento del estudio ingles, actividades culturales, extracurriculares y de diversión.</a:t>
            </a:r>
            <a:endParaRPr lang="es-PE" sz="2000" kern="0" dirty="0">
              <a:solidFill>
                <a:schemeClr val="bg1"/>
              </a:solidFill>
              <a:cs typeface="Aldhabi" panose="01000000000000000000" pitchFamily="2" charset="-78"/>
            </a:endParaRPr>
          </a:p>
        </p:txBody>
      </p:sp>
      <p:pic>
        <p:nvPicPr>
          <p:cNvPr id="2" name="object 3">
            <a:extLst>
              <a:ext uri="{FF2B5EF4-FFF2-40B4-BE49-F238E27FC236}">
                <a16:creationId xmlns:a16="http://schemas.microsoft.com/office/drawing/2014/main" id="{6C9F2FDA-8F10-0516-689D-58A5BC23DC66}"/>
              </a:ext>
            </a:extLst>
          </p:cNvPr>
          <p:cNvPicPr/>
          <p:nvPr/>
        </p:nvPicPr>
        <p:blipFill>
          <a:blip r:embed="rId6" cstate="print"/>
          <a:stretch>
            <a:fillRect/>
          </a:stretch>
        </p:blipFill>
        <p:spPr>
          <a:xfrm>
            <a:off x="7891593" y="152400"/>
            <a:ext cx="947607" cy="1075944"/>
          </a:xfrm>
          <a:prstGeom prst="rect">
            <a:avLst/>
          </a:prstGeom>
        </p:spPr>
      </p:pic>
    </p:spTree>
    <p:extLst>
      <p:ext uri="{BB962C8B-B14F-4D97-AF65-F5344CB8AC3E}">
        <p14:creationId xmlns:p14="http://schemas.microsoft.com/office/powerpoint/2010/main" val="935603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23180"/>
            <a:chOff x="0" y="0"/>
            <a:chExt cx="9144000" cy="5123180"/>
          </a:xfrm>
        </p:grpSpPr>
        <p:pic>
          <p:nvPicPr>
            <p:cNvPr id="3" name="object 3"/>
            <p:cNvPicPr/>
            <p:nvPr/>
          </p:nvPicPr>
          <p:blipFill>
            <a:blip r:embed="rId2" cstate="print"/>
            <a:stretch>
              <a:fillRect/>
            </a:stretch>
          </p:blipFill>
          <p:spPr>
            <a:xfrm>
              <a:off x="0" y="0"/>
              <a:ext cx="9143999" cy="5065776"/>
            </a:xfrm>
            <a:prstGeom prst="rect">
              <a:avLst/>
            </a:prstGeom>
          </p:spPr>
        </p:pic>
        <p:sp>
          <p:nvSpPr>
            <p:cNvPr id="4" name="object 4"/>
            <p:cNvSpPr/>
            <p:nvPr/>
          </p:nvSpPr>
          <p:spPr>
            <a:xfrm>
              <a:off x="761" y="5094351"/>
              <a:ext cx="9143365" cy="0"/>
            </a:xfrm>
            <a:custGeom>
              <a:avLst/>
              <a:gdLst/>
              <a:ahLst/>
              <a:cxnLst/>
              <a:rect l="l" t="t" r="r" b="b"/>
              <a:pathLst>
                <a:path w="9143365">
                  <a:moveTo>
                    <a:pt x="0" y="0"/>
                  </a:moveTo>
                  <a:lnTo>
                    <a:pt x="9143238" y="0"/>
                  </a:lnTo>
                </a:path>
              </a:pathLst>
            </a:custGeom>
            <a:ln w="57150">
              <a:solidFill>
                <a:srgbClr val="FF6600"/>
              </a:solidFill>
            </a:ln>
          </p:spPr>
          <p:txBody>
            <a:bodyPr wrap="square" lIns="0" tIns="0" rIns="0" bIns="0" rtlCol="0"/>
            <a:lstStyle/>
            <a:p>
              <a:endParaRPr dirty="0"/>
            </a:p>
          </p:txBody>
        </p:sp>
        <p:pic>
          <p:nvPicPr>
            <p:cNvPr id="5" name="object 5"/>
            <p:cNvPicPr/>
            <p:nvPr/>
          </p:nvPicPr>
          <p:blipFill>
            <a:blip r:embed="rId3" cstate="print"/>
            <a:stretch>
              <a:fillRect/>
            </a:stretch>
          </p:blipFill>
          <p:spPr>
            <a:xfrm>
              <a:off x="7915655" y="0"/>
              <a:ext cx="1228344" cy="1228344"/>
            </a:xfrm>
            <a:prstGeom prst="rect">
              <a:avLst/>
            </a:prstGeom>
          </p:spPr>
        </p:pic>
        <p:pic>
          <p:nvPicPr>
            <p:cNvPr id="6" name="object 6"/>
            <p:cNvPicPr/>
            <p:nvPr/>
          </p:nvPicPr>
          <p:blipFill>
            <a:blip r:embed="rId4" cstate="print"/>
            <a:stretch>
              <a:fillRect/>
            </a:stretch>
          </p:blipFill>
          <p:spPr>
            <a:xfrm>
              <a:off x="0" y="10667"/>
              <a:ext cx="1600199" cy="1600200"/>
            </a:xfrm>
            <a:prstGeom prst="rect">
              <a:avLst/>
            </a:prstGeom>
          </p:spPr>
        </p:pic>
      </p:grpSp>
      <p:pic>
        <p:nvPicPr>
          <p:cNvPr id="7" name="object 7"/>
          <p:cNvPicPr/>
          <p:nvPr/>
        </p:nvPicPr>
        <p:blipFill>
          <a:blip r:embed="rId5" cstate="print"/>
          <a:stretch>
            <a:fillRect/>
          </a:stretch>
        </p:blipFill>
        <p:spPr>
          <a:xfrm>
            <a:off x="2364918" y="5533599"/>
            <a:ext cx="4806027" cy="720472"/>
          </a:xfrm>
          <a:prstGeom prst="rect">
            <a:avLst/>
          </a:prstGeom>
        </p:spPr>
      </p:pic>
      <p:sp>
        <p:nvSpPr>
          <p:cNvPr id="8" name="CuadroTexto 7">
            <a:extLst>
              <a:ext uri="{FF2B5EF4-FFF2-40B4-BE49-F238E27FC236}">
                <a16:creationId xmlns:a16="http://schemas.microsoft.com/office/drawing/2014/main" id="{21DA4C53-95AC-B0D9-BA6E-859AE97612ED}"/>
              </a:ext>
            </a:extLst>
          </p:cNvPr>
          <p:cNvSpPr txBox="1"/>
          <p:nvPr/>
        </p:nvSpPr>
        <p:spPr>
          <a:xfrm>
            <a:off x="295945" y="4713811"/>
            <a:ext cx="8847294" cy="400110"/>
          </a:xfrm>
          <a:prstGeom prst="rect">
            <a:avLst/>
          </a:prstGeom>
          <a:noFill/>
        </p:spPr>
        <p:txBody>
          <a:bodyPr wrap="none" rtlCol="0">
            <a:spAutoFit/>
          </a:bodyPr>
          <a:lstStyle/>
          <a:p>
            <a:r>
              <a:rPr lang="es-ES" sz="2000" dirty="0">
                <a:solidFill>
                  <a:schemeClr val="bg1"/>
                </a:solidFill>
                <a:latin typeface="Algerian" panose="04020705040A02060702" pitchFamily="82" charset="0"/>
              </a:rPr>
              <a:t>Ubicado en Canterbury conocido como  “El Jardín de Inglaterra”</a:t>
            </a:r>
            <a:endParaRPr lang="es-PE" sz="2000" dirty="0">
              <a:solidFill>
                <a:schemeClr val="bg1"/>
              </a:solidFill>
              <a:latin typeface="Algerian" panose="04020705040A02060702" pitchFamily="8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BD759BD-993D-EAD8-1B7A-B7EA058B631A}"/>
              </a:ext>
            </a:extLst>
          </p:cNvPr>
          <p:cNvPicPr>
            <a:picLocks noChangeAspect="1"/>
          </p:cNvPicPr>
          <p:nvPr/>
        </p:nvPicPr>
        <p:blipFill rotWithShape="1">
          <a:blip r:embed="rId2"/>
          <a:srcRect r="1361" b="27117"/>
          <a:stretch/>
        </p:blipFill>
        <p:spPr>
          <a:xfrm>
            <a:off x="124460" y="4724400"/>
            <a:ext cx="9019540" cy="2048018"/>
          </a:xfrm>
          <a:prstGeom prst="rect">
            <a:avLst/>
          </a:prstGeom>
        </p:spPr>
      </p:pic>
      <p:sp>
        <p:nvSpPr>
          <p:cNvPr id="2" name="object 2"/>
          <p:cNvSpPr txBox="1"/>
          <p:nvPr/>
        </p:nvSpPr>
        <p:spPr>
          <a:xfrm>
            <a:off x="124460" y="1141368"/>
            <a:ext cx="8895080" cy="3131627"/>
          </a:xfrm>
          <a:prstGeom prst="rect">
            <a:avLst/>
          </a:prstGeom>
        </p:spPr>
        <p:txBody>
          <a:bodyPr vert="horz" wrap="square" lIns="0" tIns="12700" rIns="0" bIns="0" rtlCol="0">
            <a:spAutoFit/>
          </a:bodyPr>
          <a:lstStyle/>
          <a:p>
            <a:pPr marL="342900" lvl="0" indent="-342900">
              <a:spcAft>
                <a:spcPts val="800"/>
              </a:spcAft>
              <a:buFont typeface="Wingdings" panose="05000000000000000000" pitchFamily="2" charset="2"/>
              <a:buChar char=""/>
              <a:tabLst>
                <a:tab pos="457200" algn="l"/>
              </a:tabLst>
            </a:pPr>
            <a:r>
              <a:rPr lang="es-PE" sz="1400" b="1" dirty="0">
                <a:effectLst/>
                <a:latin typeface="Bookman Old Style" panose="02050604050505020204" pitchFamily="18" charset="0"/>
                <a:ea typeface="Calibri" panose="020F0502020204030204" pitchFamily="34" charset="0"/>
                <a:cs typeface="Times New Roman" panose="02020603050405020304" pitchFamily="18" charset="0"/>
              </a:rPr>
              <a:t>Escuela fundada hace más de 30 años, cuenta con certificaciones del British Council</a:t>
            </a:r>
          </a:p>
          <a:p>
            <a:pPr marL="342900" lvl="0" indent="-342900">
              <a:spcAft>
                <a:spcPts val="800"/>
              </a:spcAft>
              <a:buFont typeface="Wingdings" panose="05000000000000000000" pitchFamily="2" charset="2"/>
              <a:buChar char=""/>
              <a:tabLst>
                <a:tab pos="457200" algn="l"/>
              </a:tabLst>
            </a:pPr>
            <a:r>
              <a:rPr lang="es-PE" sz="1400" b="1" dirty="0">
                <a:effectLst/>
                <a:latin typeface="Bookman Old Style" panose="02050604050505020204" pitchFamily="18" charset="0"/>
                <a:ea typeface="Calibri" panose="020F0502020204030204" pitchFamily="34" charset="0"/>
                <a:cs typeface="Times New Roman" panose="02020603050405020304" pitchFamily="18" charset="0"/>
              </a:rPr>
              <a:t>Instalaciones modernas y cómodas con residencia estudiantil para sus estudiantes</a:t>
            </a:r>
          </a:p>
          <a:p>
            <a:pPr marL="342900" lvl="0" indent="-342900">
              <a:spcAft>
                <a:spcPts val="800"/>
              </a:spcAft>
              <a:buFont typeface="Wingdings" panose="05000000000000000000" pitchFamily="2" charset="2"/>
              <a:buChar char=""/>
              <a:tabLst>
                <a:tab pos="457200" algn="l"/>
              </a:tabLst>
            </a:pPr>
            <a:r>
              <a:rPr lang="es-PE" sz="1400" b="1" dirty="0">
                <a:effectLst/>
                <a:latin typeface="Bookman Old Style" panose="02050604050505020204" pitchFamily="18" charset="0"/>
                <a:ea typeface="Calibri" panose="020F0502020204030204" pitchFamily="34" charset="0"/>
                <a:cs typeface="Times New Roman" panose="02020603050405020304" pitchFamily="18" charset="0"/>
              </a:rPr>
              <a:t>Vigilancia 24 horas en todo el “campus” de la escuela</a:t>
            </a:r>
          </a:p>
          <a:p>
            <a:pPr marL="342900" lvl="0" indent="-342900">
              <a:spcAft>
                <a:spcPts val="800"/>
              </a:spcAft>
              <a:buFont typeface="Wingdings" panose="05000000000000000000" pitchFamily="2" charset="2"/>
              <a:buChar char=""/>
              <a:tabLst>
                <a:tab pos="457200" algn="l"/>
              </a:tabLst>
            </a:pPr>
            <a:r>
              <a:rPr lang="es-PE" sz="1400" b="1" dirty="0">
                <a:effectLst/>
                <a:latin typeface="Bookman Old Style" panose="02050604050505020204" pitchFamily="18" charset="0"/>
                <a:ea typeface="Calibri" panose="020F0502020204030204" pitchFamily="34" charset="0"/>
                <a:cs typeface="Times New Roman" panose="02020603050405020304" pitchFamily="18" charset="0"/>
              </a:rPr>
              <a:t>Flexibilidad para ajustar las necesidades académicas de cada grupo / colegio.</a:t>
            </a:r>
          </a:p>
          <a:p>
            <a:pPr marL="342900" lvl="0" indent="-342900">
              <a:spcAft>
                <a:spcPts val="800"/>
              </a:spcAft>
              <a:buFont typeface="Wingdings" panose="05000000000000000000" pitchFamily="2" charset="2"/>
              <a:buChar char=""/>
              <a:tabLst>
                <a:tab pos="457200" algn="l"/>
              </a:tabLst>
            </a:pPr>
            <a:r>
              <a:rPr lang="es-PE" sz="1400" b="1" dirty="0">
                <a:effectLst/>
                <a:latin typeface="Bookman Old Style" panose="02050604050505020204" pitchFamily="18" charset="0"/>
                <a:ea typeface="Calibri" panose="020F0502020204030204" pitchFamily="34" charset="0"/>
                <a:cs typeface="Times New Roman" panose="02020603050405020304" pitchFamily="18" charset="0"/>
              </a:rPr>
              <a:t>El colegio organiza junto a Students Partners, las excursiones y los estudiantes y sus lideres acompañan a todas las actividades. ( 1 por cada 15 estudiantes)</a:t>
            </a:r>
          </a:p>
          <a:p>
            <a:pPr marL="342900" lvl="0" indent="-342900">
              <a:spcAft>
                <a:spcPts val="800"/>
              </a:spcAft>
              <a:buFont typeface="Wingdings" panose="05000000000000000000" pitchFamily="2" charset="2"/>
              <a:buChar char=""/>
              <a:tabLst>
                <a:tab pos="457200" algn="l"/>
              </a:tabLst>
            </a:pPr>
            <a:r>
              <a:rPr lang="es-PE" sz="1400" b="1" dirty="0">
                <a:effectLst/>
                <a:latin typeface="Bookman Old Style" panose="02050604050505020204" pitchFamily="18" charset="0"/>
                <a:ea typeface="Calibri" panose="020F0502020204030204" pitchFamily="34" charset="0"/>
                <a:cs typeface="Times New Roman" panose="02020603050405020304" pitchFamily="18" charset="0"/>
              </a:rPr>
              <a:t>Teléfono las 24 horas de acceso a nuestro estudiantes para cualquier emergencia</a:t>
            </a:r>
          </a:p>
          <a:p>
            <a:pPr marL="342900" lvl="0" indent="-342900">
              <a:spcAft>
                <a:spcPts val="800"/>
              </a:spcAft>
              <a:buFont typeface="Wingdings" panose="05000000000000000000" pitchFamily="2" charset="2"/>
              <a:buChar char=""/>
              <a:tabLst>
                <a:tab pos="457200" algn="l"/>
              </a:tabLst>
            </a:pPr>
            <a:r>
              <a:rPr lang="es-PE" sz="1400" b="1" dirty="0">
                <a:effectLst/>
                <a:latin typeface="Bookman Old Style" panose="02050604050505020204" pitchFamily="18" charset="0"/>
                <a:ea typeface="Calibri" panose="020F0502020204030204" pitchFamily="34" charset="0"/>
                <a:cs typeface="Times New Roman" panose="02020603050405020304" pitchFamily="18" charset="0"/>
              </a:rPr>
              <a:t>La escuela está dentro del Campus de la universidad de Kent pero independiente con sus propias instalaciones.</a:t>
            </a:r>
          </a:p>
          <a:p>
            <a:pPr marL="342900" lvl="0" indent="-342900">
              <a:spcAft>
                <a:spcPts val="800"/>
              </a:spcAft>
              <a:buFont typeface="Wingdings" panose="05000000000000000000" pitchFamily="2" charset="2"/>
              <a:buChar char=""/>
              <a:tabLst>
                <a:tab pos="457200" algn="l"/>
              </a:tabLst>
            </a:pPr>
            <a:r>
              <a:rPr lang="es-PE" sz="1400" b="1" dirty="0">
                <a:effectLst/>
                <a:latin typeface="Bookman Old Style" panose="02050604050505020204" pitchFamily="18" charset="0"/>
                <a:ea typeface="Calibri" panose="020F0502020204030204" pitchFamily="34" charset="0"/>
                <a:cs typeface="Times New Roman" panose="02020603050405020304" pitchFamily="18" charset="0"/>
              </a:rPr>
              <a:t>A solo 25 minutos del centro de Canterbury y con una parada directa del autobús fuera de la escuela. Además, muy cerca de la estación de tren</a:t>
            </a:r>
            <a:r>
              <a:rPr lang="es-PE" sz="16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3" name="object 3"/>
          <p:cNvPicPr/>
          <p:nvPr/>
        </p:nvPicPr>
        <p:blipFill>
          <a:blip r:embed="rId3" cstate="print"/>
          <a:stretch>
            <a:fillRect/>
          </a:stretch>
        </p:blipFill>
        <p:spPr>
          <a:xfrm>
            <a:off x="7891593" y="0"/>
            <a:ext cx="1228344" cy="1228344"/>
          </a:xfrm>
          <a:prstGeom prst="rect">
            <a:avLst/>
          </a:prstGeom>
        </p:spPr>
      </p:pic>
      <p:pic>
        <p:nvPicPr>
          <p:cNvPr id="7172" name="Picture 4" descr="Home - Chaucer College">
            <a:extLst>
              <a:ext uri="{FF2B5EF4-FFF2-40B4-BE49-F238E27FC236}">
                <a16:creationId xmlns:a16="http://schemas.microsoft.com/office/drawing/2014/main" id="{E0902195-F06E-71E6-811A-1C1A94432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56" y="-85344"/>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 Of The Top Things To Do In Canterbury | Travel.Earth">
            <a:extLst>
              <a:ext uri="{FF2B5EF4-FFF2-40B4-BE49-F238E27FC236}">
                <a16:creationId xmlns:a16="http://schemas.microsoft.com/office/drawing/2014/main" id="{6A798159-3F72-E1E0-A7AF-712324F7CB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20"/>
          <a:stretch/>
        </p:blipFill>
        <p:spPr bwMode="auto">
          <a:xfrm>
            <a:off x="183" y="1281"/>
            <a:ext cx="9143647" cy="6856719"/>
          </a:xfrm>
          <a:prstGeom prst="rect">
            <a:avLst/>
          </a:prstGeom>
          <a:noFill/>
          <a:extLst>
            <a:ext uri="{909E8E84-426E-40DD-AFC4-6F175D3DCCD1}">
              <a14:hiddenFill xmlns:a14="http://schemas.microsoft.com/office/drawing/2010/main">
                <a:solidFill>
                  <a:srgbClr val="FFFFFF"/>
                </a:solidFill>
              </a14:hiddenFill>
            </a:ext>
          </a:extLst>
        </p:spPr>
      </p:pic>
      <p:pic>
        <p:nvPicPr>
          <p:cNvPr id="2" name="object 4">
            <a:extLst>
              <a:ext uri="{FF2B5EF4-FFF2-40B4-BE49-F238E27FC236}">
                <a16:creationId xmlns:a16="http://schemas.microsoft.com/office/drawing/2014/main" id="{8B00FB97-B069-1E51-1E0E-A9B7FAED0E7D}"/>
              </a:ext>
            </a:extLst>
          </p:cNvPr>
          <p:cNvPicPr/>
          <p:nvPr/>
        </p:nvPicPr>
        <p:blipFill>
          <a:blip r:embed="rId3" cstate="print"/>
          <a:stretch>
            <a:fillRect/>
          </a:stretch>
        </p:blipFill>
        <p:spPr>
          <a:xfrm>
            <a:off x="170" y="-10702"/>
            <a:ext cx="1026256" cy="1026257"/>
          </a:xfrm>
          <a:prstGeom prst="rect">
            <a:avLst/>
          </a:prstGeom>
        </p:spPr>
      </p:pic>
      <p:pic>
        <p:nvPicPr>
          <p:cNvPr id="3" name="object 3">
            <a:extLst>
              <a:ext uri="{FF2B5EF4-FFF2-40B4-BE49-F238E27FC236}">
                <a16:creationId xmlns:a16="http://schemas.microsoft.com/office/drawing/2014/main" id="{466BD466-38FF-6D9A-0DB8-21D456099910}"/>
              </a:ext>
            </a:extLst>
          </p:cNvPr>
          <p:cNvPicPr/>
          <p:nvPr/>
        </p:nvPicPr>
        <p:blipFill>
          <a:blip r:embed="rId4" cstate="print"/>
          <a:stretch>
            <a:fillRect/>
          </a:stretch>
        </p:blipFill>
        <p:spPr>
          <a:xfrm>
            <a:off x="8154238" y="-10702"/>
            <a:ext cx="982471" cy="1004853"/>
          </a:xfrm>
          <a:prstGeom prst="rect">
            <a:avLst/>
          </a:prstGeom>
        </p:spPr>
      </p:pic>
      <p:sp>
        <p:nvSpPr>
          <p:cNvPr id="4" name="CuadroTexto 3">
            <a:extLst>
              <a:ext uri="{FF2B5EF4-FFF2-40B4-BE49-F238E27FC236}">
                <a16:creationId xmlns:a16="http://schemas.microsoft.com/office/drawing/2014/main" id="{43D834A1-1928-3755-0F02-4C4B35C90CC4}"/>
              </a:ext>
            </a:extLst>
          </p:cNvPr>
          <p:cNvSpPr txBox="1"/>
          <p:nvPr/>
        </p:nvSpPr>
        <p:spPr>
          <a:xfrm>
            <a:off x="1026426" y="17710"/>
            <a:ext cx="4862502" cy="1644874"/>
          </a:xfrm>
          <a:prstGeom prst="rect">
            <a:avLst/>
          </a:prstGeom>
          <a:noFill/>
          <a:ln w="57150">
            <a:noFill/>
          </a:ln>
        </p:spPr>
        <p:txBody>
          <a:bodyPr wrap="square" rtlCol="0">
            <a:spAutoFit/>
          </a:bodyPr>
          <a:lstStyle/>
          <a:p>
            <a:pPr marL="8145" marR="3258" algn="ctr">
              <a:spcBef>
                <a:spcPts val="61"/>
              </a:spcBef>
            </a:pPr>
            <a:r>
              <a:rPr lang="es-PE" sz="2822" b="1" spc="-6" dirty="0">
                <a:latin typeface="Arial MT"/>
                <a:cs typeface="Calibri"/>
              </a:rPr>
              <a:t>Canterbury</a:t>
            </a:r>
            <a:endParaRPr lang="es-PE" sz="2822" b="1" spc="-3" dirty="0">
              <a:latin typeface="Arial MT"/>
              <a:cs typeface="Arial MT"/>
            </a:endParaRPr>
          </a:p>
          <a:p>
            <a:pPr marL="8145" marR="3258" algn="ctr">
              <a:spcBef>
                <a:spcPts val="61"/>
              </a:spcBef>
            </a:pPr>
            <a:r>
              <a:rPr lang="es-PE" sz="1796" b="1" spc="-3" dirty="0">
                <a:latin typeface="Arial MT"/>
                <a:cs typeface="Arial MT"/>
              </a:rPr>
              <a:t>Es una ciudad animada</a:t>
            </a:r>
            <a:r>
              <a:rPr lang="es-PE" sz="1796" b="1" spc="3" dirty="0">
                <a:latin typeface="Arial MT"/>
                <a:cs typeface="Arial MT"/>
              </a:rPr>
              <a:t> </a:t>
            </a:r>
            <a:r>
              <a:rPr lang="es-PE" sz="1796" b="1" spc="-3" dirty="0">
                <a:latin typeface="Arial MT"/>
                <a:cs typeface="Arial MT"/>
              </a:rPr>
              <a:t>y</a:t>
            </a:r>
            <a:r>
              <a:rPr lang="es-PE" sz="1796" b="1" spc="19" dirty="0">
                <a:latin typeface="Arial MT"/>
                <a:cs typeface="Arial MT"/>
              </a:rPr>
              <a:t> </a:t>
            </a:r>
            <a:r>
              <a:rPr lang="es-PE" sz="1796" b="1" spc="-3" dirty="0">
                <a:latin typeface="Arial MT"/>
                <a:cs typeface="Arial MT"/>
              </a:rPr>
              <a:t>vibrante</a:t>
            </a:r>
            <a:r>
              <a:rPr lang="es-PE" sz="1796" b="1" spc="3" dirty="0">
                <a:latin typeface="Arial MT"/>
                <a:cs typeface="Arial MT"/>
              </a:rPr>
              <a:t> </a:t>
            </a:r>
            <a:r>
              <a:rPr lang="es-PE" sz="1796" b="1" spc="-3" dirty="0">
                <a:latin typeface="Arial MT"/>
                <a:cs typeface="Arial MT"/>
              </a:rPr>
              <a:t>con</a:t>
            </a:r>
            <a:r>
              <a:rPr lang="es-PE" sz="1796" b="1" spc="3" dirty="0">
                <a:latin typeface="Arial MT"/>
                <a:cs typeface="Arial MT"/>
              </a:rPr>
              <a:t> </a:t>
            </a:r>
            <a:r>
              <a:rPr lang="es-PE" sz="1796" b="1" spc="-3" dirty="0">
                <a:latin typeface="Arial MT"/>
                <a:cs typeface="Arial MT"/>
              </a:rPr>
              <a:t>gente</a:t>
            </a:r>
            <a:r>
              <a:rPr lang="es-PE" sz="1796" b="1" spc="13" dirty="0">
                <a:latin typeface="Arial MT"/>
                <a:cs typeface="Arial MT"/>
              </a:rPr>
              <a:t> </a:t>
            </a:r>
            <a:r>
              <a:rPr lang="es-PE" sz="1796" b="1" spc="-3" dirty="0">
                <a:latin typeface="Arial MT"/>
                <a:cs typeface="Arial MT"/>
              </a:rPr>
              <a:t>amable. </a:t>
            </a:r>
            <a:r>
              <a:rPr lang="es-PE" sz="1796" b="1" dirty="0">
                <a:latin typeface="Arial MT"/>
                <a:cs typeface="Arial MT"/>
              </a:rPr>
              <a:t>Tiene</a:t>
            </a:r>
            <a:r>
              <a:rPr lang="es-PE" sz="1796" b="1" spc="6" dirty="0">
                <a:latin typeface="Arial MT"/>
                <a:cs typeface="Arial MT"/>
              </a:rPr>
              <a:t> </a:t>
            </a:r>
            <a:r>
              <a:rPr lang="es-PE" sz="1796" b="1" spc="-3" dirty="0">
                <a:latin typeface="Arial MT"/>
                <a:cs typeface="Arial MT"/>
              </a:rPr>
              <a:t>excelentes </a:t>
            </a:r>
            <a:r>
              <a:rPr lang="es-PE" sz="1796" b="1" spc="-276" dirty="0">
                <a:latin typeface="Arial MT"/>
                <a:cs typeface="Arial MT"/>
              </a:rPr>
              <a:t> </a:t>
            </a:r>
            <a:r>
              <a:rPr lang="es-PE" sz="1796" b="1" spc="-3" dirty="0">
                <a:latin typeface="Arial MT"/>
                <a:cs typeface="Arial MT"/>
              </a:rPr>
              <a:t>comodidades,</a:t>
            </a:r>
            <a:r>
              <a:rPr lang="es-PE" sz="1796" b="1" spc="3" dirty="0">
                <a:latin typeface="Arial MT"/>
                <a:cs typeface="Arial MT"/>
              </a:rPr>
              <a:t> </a:t>
            </a:r>
            <a:r>
              <a:rPr lang="es-PE" sz="1796" b="1" spc="-3" dirty="0">
                <a:latin typeface="Arial MT"/>
                <a:cs typeface="Arial MT"/>
              </a:rPr>
              <a:t>que</a:t>
            </a:r>
            <a:r>
              <a:rPr lang="es-PE" sz="1796" b="1" spc="3" dirty="0">
                <a:latin typeface="Arial MT"/>
                <a:cs typeface="Arial MT"/>
              </a:rPr>
              <a:t> </a:t>
            </a:r>
            <a:r>
              <a:rPr lang="es-PE" sz="1796" b="1" spc="-3" dirty="0">
                <a:latin typeface="Arial MT"/>
                <a:cs typeface="Arial MT"/>
              </a:rPr>
              <a:t>incluye</a:t>
            </a:r>
            <a:r>
              <a:rPr lang="es-PE" sz="1796" b="1" spc="3" dirty="0">
                <a:latin typeface="Arial MT"/>
                <a:cs typeface="Arial MT"/>
              </a:rPr>
              <a:t> </a:t>
            </a:r>
            <a:r>
              <a:rPr lang="es-PE" sz="1796" b="1" spc="-3" dirty="0">
                <a:latin typeface="Arial MT"/>
                <a:cs typeface="Arial MT"/>
              </a:rPr>
              <a:t>tiendas,</a:t>
            </a:r>
            <a:r>
              <a:rPr lang="es-PE" sz="1796" b="1" spc="6" dirty="0">
                <a:latin typeface="Arial MT"/>
                <a:cs typeface="Arial MT"/>
              </a:rPr>
              <a:t> </a:t>
            </a:r>
            <a:r>
              <a:rPr lang="es-PE" sz="1796" b="1" spc="-3" dirty="0">
                <a:latin typeface="Arial MT"/>
                <a:cs typeface="Arial MT"/>
              </a:rPr>
              <a:t>una</a:t>
            </a:r>
            <a:r>
              <a:rPr lang="es-PE" sz="1796" b="1" spc="13" dirty="0">
                <a:latin typeface="Arial MT"/>
                <a:cs typeface="Arial MT"/>
              </a:rPr>
              <a:t> </a:t>
            </a:r>
            <a:r>
              <a:rPr lang="es-PE" sz="1796" b="1" spc="-3" dirty="0">
                <a:latin typeface="Arial MT"/>
                <a:cs typeface="Arial MT"/>
              </a:rPr>
              <a:t>amplia variedad</a:t>
            </a:r>
            <a:r>
              <a:rPr lang="es-PE" sz="1796" b="1" spc="6" dirty="0">
                <a:latin typeface="Arial MT"/>
                <a:cs typeface="Arial MT"/>
              </a:rPr>
              <a:t> </a:t>
            </a:r>
            <a:r>
              <a:rPr lang="es-PE" sz="1796" b="1" spc="-3" dirty="0">
                <a:latin typeface="Arial MT"/>
                <a:cs typeface="Arial MT"/>
              </a:rPr>
              <a:t>de</a:t>
            </a:r>
            <a:r>
              <a:rPr lang="es-PE" sz="1796" b="1" spc="3" dirty="0">
                <a:latin typeface="Arial MT"/>
                <a:cs typeface="Arial MT"/>
              </a:rPr>
              <a:t> </a:t>
            </a:r>
            <a:r>
              <a:rPr lang="es-PE" sz="1796" b="1" spc="-3" dirty="0">
                <a:latin typeface="Arial MT"/>
                <a:cs typeface="Arial MT"/>
              </a:rPr>
              <a:t>cafés</a:t>
            </a:r>
            <a:r>
              <a:rPr lang="es-PE" sz="1796" b="1" spc="13" dirty="0">
                <a:latin typeface="Arial MT"/>
                <a:cs typeface="Arial MT"/>
              </a:rPr>
              <a:t> </a:t>
            </a:r>
            <a:r>
              <a:rPr lang="es-PE" sz="1796" b="1" spc="-3" dirty="0">
                <a:latin typeface="Arial MT"/>
                <a:cs typeface="Arial MT"/>
              </a:rPr>
              <a:t>..</a:t>
            </a:r>
          </a:p>
        </p:txBody>
      </p:sp>
      <p:pic>
        <p:nvPicPr>
          <p:cNvPr id="5" name="object 8">
            <a:extLst>
              <a:ext uri="{FF2B5EF4-FFF2-40B4-BE49-F238E27FC236}">
                <a16:creationId xmlns:a16="http://schemas.microsoft.com/office/drawing/2014/main" id="{BED6AB18-9CF1-6C46-8F13-1410A5610C0C}"/>
              </a:ext>
            </a:extLst>
          </p:cNvPr>
          <p:cNvPicPr/>
          <p:nvPr/>
        </p:nvPicPr>
        <p:blipFill>
          <a:blip r:embed="rId5" cstate="print"/>
          <a:stretch>
            <a:fillRect/>
          </a:stretch>
        </p:blipFill>
        <p:spPr>
          <a:xfrm>
            <a:off x="2667000" y="6652013"/>
            <a:ext cx="4544850" cy="217970"/>
          </a:xfrm>
          <a:prstGeom prst="rect">
            <a:avLst/>
          </a:prstGeom>
        </p:spPr>
      </p:pic>
      <p:grpSp>
        <p:nvGrpSpPr>
          <p:cNvPr id="6" name="object 2">
            <a:extLst>
              <a:ext uri="{FF2B5EF4-FFF2-40B4-BE49-F238E27FC236}">
                <a16:creationId xmlns:a16="http://schemas.microsoft.com/office/drawing/2014/main" id="{D52A15FB-1C25-8E18-AA27-C916BC13063F}"/>
              </a:ext>
            </a:extLst>
          </p:cNvPr>
          <p:cNvGrpSpPr/>
          <p:nvPr/>
        </p:nvGrpSpPr>
        <p:grpSpPr>
          <a:xfrm>
            <a:off x="-20689" y="5063750"/>
            <a:ext cx="2094230" cy="1787461"/>
            <a:chOff x="3524250" y="93726"/>
            <a:chExt cx="5523230" cy="4363720"/>
          </a:xfrm>
        </p:grpSpPr>
        <p:pic>
          <p:nvPicPr>
            <p:cNvPr id="7" name="object 3">
              <a:extLst>
                <a:ext uri="{FF2B5EF4-FFF2-40B4-BE49-F238E27FC236}">
                  <a16:creationId xmlns:a16="http://schemas.microsoft.com/office/drawing/2014/main" id="{FC876FC5-9693-AC4F-8F50-FF0FC965B472}"/>
                </a:ext>
              </a:extLst>
            </p:cNvPr>
            <p:cNvPicPr/>
            <p:nvPr/>
          </p:nvPicPr>
          <p:blipFill>
            <a:blip r:embed="rId6" cstate="print"/>
            <a:stretch>
              <a:fillRect/>
            </a:stretch>
          </p:blipFill>
          <p:spPr>
            <a:xfrm>
              <a:off x="3581400" y="150876"/>
              <a:ext cx="5408676" cy="4248912"/>
            </a:xfrm>
            <a:prstGeom prst="rect">
              <a:avLst/>
            </a:prstGeom>
          </p:spPr>
        </p:pic>
        <p:sp>
          <p:nvSpPr>
            <p:cNvPr id="8" name="object 4">
              <a:extLst>
                <a:ext uri="{FF2B5EF4-FFF2-40B4-BE49-F238E27FC236}">
                  <a16:creationId xmlns:a16="http://schemas.microsoft.com/office/drawing/2014/main" id="{E564A1EE-258A-8FC2-0562-C7AD6F7A474F}"/>
                </a:ext>
              </a:extLst>
            </p:cNvPr>
            <p:cNvSpPr/>
            <p:nvPr/>
          </p:nvSpPr>
          <p:spPr>
            <a:xfrm>
              <a:off x="3552825" y="122301"/>
              <a:ext cx="5466080" cy="4306570"/>
            </a:xfrm>
            <a:custGeom>
              <a:avLst/>
              <a:gdLst/>
              <a:ahLst/>
              <a:cxnLst/>
              <a:rect l="l" t="t" r="r" b="b"/>
              <a:pathLst>
                <a:path w="5466080" h="4306570">
                  <a:moveTo>
                    <a:pt x="0" y="4306062"/>
                  </a:moveTo>
                  <a:lnTo>
                    <a:pt x="5465826" y="4306062"/>
                  </a:lnTo>
                  <a:lnTo>
                    <a:pt x="5465826" y="0"/>
                  </a:lnTo>
                  <a:lnTo>
                    <a:pt x="0" y="0"/>
                  </a:lnTo>
                  <a:lnTo>
                    <a:pt x="0" y="4306062"/>
                  </a:lnTo>
                  <a:close/>
                </a:path>
              </a:pathLst>
            </a:custGeom>
            <a:ln w="57150">
              <a:solidFill>
                <a:srgbClr val="FF6600"/>
              </a:solidFill>
            </a:ln>
          </p:spPr>
          <p:txBody>
            <a:bodyPr wrap="square" lIns="0" tIns="0" rIns="0" bIns="0" rtlCol="0"/>
            <a:lstStyle/>
            <a:p>
              <a:endParaRPr dirty="0"/>
            </a:p>
          </p:txBody>
        </p:sp>
      </p:grpSp>
    </p:spTree>
    <p:extLst>
      <p:ext uri="{BB962C8B-B14F-4D97-AF65-F5344CB8AC3E}">
        <p14:creationId xmlns:p14="http://schemas.microsoft.com/office/powerpoint/2010/main" val="2978797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4460" y="4844019"/>
            <a:ext cx="8895080" cy="1977464"/>
          </a:xfrm>
          <a:prstGeom prst="rect">
            <a:avLst/>
          </a:prstGeom>
        </p:spPr>
        <p:txBody>
          <a:bodyPr vert="horz" wrap="square" lIns="0" tIns="12700" rIns="0" bIns="0" rtlCol="0">
            <a:spAutoFit/>
          </a:bodyPr>
          <a:lstStyle/>
          <a:p>
            <a:pPr marL="12065" marR="5080">
              <a:lnSpc>
                <a:spcPct val="100000"/>
              </a:lnSpc>
              <a:spcBef>
                <a:spcPts val="100"/>
              </a:spcBef>
            </a:pPr>
            <a:r>
              <a:rPr lang="es-PE" sz="1400" b="1" dirty="0">
                <a:latin typeface="Bookman Old Style" panose="02050604050505020204" pitchFamily="18" charset="0"/>
                <a:cs typeface="Arial MT"/>
              </a:rPr>
              <a:t>Canterbury es una de las cuidades mas lindas de Inglaterra que ofrece un ambiente ideal para jóvenes que visitan este país para mejorar su comunicación en el idioma ingles. Muy bien conectada y ubicada solamente a una hora de la capital de Londres y de los aeropuertos mas importantes de Londres</a:t>
            </a:r>
          </a:p>
          <a:p>
            <a:pPr marL="12065" marR="5080">
              <a:lnSpc>
                <a:spcPct val="100000"/>
              </a:lnSpc>
              <a:spcBef>
                <a:spcPts val="100"/>
              </a:spcBef>
            </a:pPr>
            <a:endParaRPr lang="es-PE" sz="1400" b="1" dirty="0">
              <a:latin typeface="Bookman Old Style" panose="02050604050505020204" pitchFamily="18" charset="0"/>
              <a:cs typeface="Arial MT"/>
            </a:endParaRPr>
          </a:p>
          <a:p>
            <a:pPr marL="12065" marR="5080">
              <a:lnSpc>
                <a:spcPct val="100000"/>
              </a:lnSpc>
              <a:spcBef>
                <a:spcPts val="100"/>
              </a:spcBef>
            </a:pPr>
            <a:r>
              <a:rPr lang="es-PE" sz="1400" b="1" dirty="0">
                <a:latin typeface="Bookman Old Style" panose="02050604050505020204" pitchFamily="18" charset="0"/>
                <a:cs typeface="Arial MT"/>
              </a:rPr>
              <a:t>La cuidad de Canterbury es la capital del condado de Kent. Es vibrante, llena de naturaleza, con increíbles tiendas, restaurantes, con naturaleza exuberante y una de las catedrales mas imponentes de todo el Reino Unido. Siendo considerada una de las ciudades mas seguras y tranquilas de UK.</a:t>
            </a:r>
            <a:endParaRPr sz="1400" b="1" dirty="0">
              <a:latin typeface="Bookman Old Style" panose="02050604050505020204" pitchFamily="18" charset="0"/>
              <a:cs typeface="Arial MT"/>
            </a:endParaRPr>
          </a:p>
        </p:txBody>
      </p:sp>
      <p:pic>
        <p:nvPicPr>
          <p:cNvPr id="4" name="object 4"/>
          <p:cNvPicPr/>
          <p:nvPr/>
        </p:nvPicPr>
        <p:blipFill>
          <a:blip r:embed="rId2" cstate="print"/>
          <a:stretch>
            <a:fillRect/>
          </a:stretch>
        </p:blipFill>
        <p:spPr>
          <a:xfrm>
            <a:off x="1" y="0"/>
            <a:ext cx="1066799" cy="1066800"/>
          </a:xfrm>
          <a:prstGeom prst="rect">
            <a:avLst/>
          </a:prstGeom>
          <a:ln>
            <a:noFill/>
          </a:ln>
          <a:effectLst>
            <a:softEdge rad="112500"/>
          </a:effectLst>
        </p:spPr>
      </p:pic>
      <p:pic>
        <p:nvPicPr>
          <p:cNvPr id="3" name="object 3"/>
          <p:cNvPicPr/>
          <p:nvPr/>
        </p:nvPicPr>
        <p:blipFill>
          <a:blip r:embed="rId3" cstate="print"/>
          <a:stretch>
            <a:fillRect/>
          </a:stretch>
        </p:blipFill>
        <p:spPr>
          <a:xfrm>
            <a:off x="8053137" y="0"/>
            <a:ext cx="1066800" cy="1066800"/>
          </a:xfrm>
          <a:prstGeom prst="rect">
            <a:avLst/>
          </a:prstGeom>
        </p:spPr>
      </p:pic>
      <p:pic>
        <p:nvPicPr>
          <p:cNvPr id="4098" name="Picture 2" descr="Viajar a Canterbury, cuna de la iglesia de Inglaterra">
            <a:extLst>
              <a:ext uri="{FF2B5EF4-FFF2-40B4-BE49-F238E27FC236}">
                <a16:creationId xmlns:a16="http://schemas.microsoft.com/office/drawing/2014/main" id="{E3C53716-1E67-00F4-578C-ADE6B6E1F4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18" y="1746068"/>
            <a:ext cx="3750535" cy="2109676"/>
          </a:xfrm>
          <a:prstGeom prst="roundRect">
            <a:avLst/>
          </a:prstGeom>
          <a:noFill/>
          <a:extLst>
            <a:ext uri="{909E8E84-426E-40DD-AFC4-6F175D3DCCD1}">
              <a14:hiddenFill xmlns:a14="http://schemas.microsoft.com/office/drawing/2010/main">
                <a:solidFill>
                  <a:srgbClr val="FFFFFF"/>
                </a:solidFill>
              </a14:hiddenFill>
            </a:ext>
          </a:extLst>
        </p:spPr>
      </p:pic>
      <p:pic>
        <p:nvPicPr>
          <p:cNvPr id="4100" name="Picture 4" descr="Las 10 mejores cosas que hacer en Canterbury - ¿Cuáles son los principales  atractivos de Canterbury?: Go Guides">
            <a:extLst>
              <a:ext uri="{FF2B5EF4-FFF2-40B4-BE49-F238E27FC236}">
                <a16:creationId xmlns:a16="http://schemas.microsoft.com/office/drawing/2014/main" id="{8765A7AF-5D29-5492-93E6-4EF0496209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34623"/>
            <a:ext cx="3166493" cy="2109676"/>
          </a:xfrm>
          <a:prstGeom prst="roundRect">
            <a:avLst/>
          </a:prstGeom>
          <a:noFill/>
          <a:extLst>
            <a:ext uri="{909E8E84-426E-40DD-AFC4-6F175D3DCCD1}">
              <a14:hiddenFill xmlns:a14="http://schemas.microsoft.com/office/drawing/2010/main">
                <a:solidFill>
                  <a:srgbClr val="FFFFFF"/>
                </a:solidFill>
              </a14:hiddenFill>
            </a:ext>
          </a:extLst>
        </p:spPr>
      </p:pic>
      <p:pic>
        <p:nvPicPr>
          <p:cNvPr id="4102" name="Picture 6" descr="City Centre Performance - Canterbury Bid">
            <a:extLst>
              <a:ext uri="{FF2B5EF4-FFF2-40B4-BE49-F238E27FC236}">
                <a16:creationId xmlns:a16="http://schemas.microsoft.com/office/drawing/2014/main" id="{439605CE-1A41-3CCD-B239-58515B61AB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9783" y="2719944"/>
            <a:ext cx="3693354" cy="198577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865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590" y="1364121"/>
            <a:ext cx="8305800" cy="566822"/>
          </a:xfrm>
          <a:prstGeom prst="rect">
            <a:avLst/>
          </a:prstGeom>
        </p:spPr>
        <p:txBody>
          <a:bodyPr vert="horz" wrap="square" lIns="0" tIns="12700" rIns="0" bIns="0" rtlCol="0">
            <a:spAutoFit/>
          </a:bodyPr>
          <a:lstStyle/>
          <a:p>
            <a:pPr marL="12065" marR="5080" algn="ctr">
              <a:lnSpc>
                <a:spcPct val="100000"/>
              </a:lnSpc>
              <a:spcBef>
                <a:spcPts val="100"/>
              </a:spcBef>
            </a:pPr>
            <a:r>
              <a:rPr lang="es-PE" b="1" dirty="0">
                <a:latin typeface="Arial MT"/>
                <a:cs typeface="Arial MT"/>
              </a:rPr>
              <a:t>4 semanas inmersas en el idioma ingles, asistiendo a clases</a:t>
            </a:r>
            <a:r>
              <a:rPr lang="es-PE" b="1">
                <a:latin typeface="Arial MT"/>
                <a:cs typeface="Arial MT"/>
              </a:rPr>
              <a:t>,  </a:t>
            </a:r>
            <a:r>
              <a:rPr lang="es-PE" b="1" dirty="0">
                <a:latin typeface="Arial MT"/>
                <a:cs typeface="Arial MT"/>
              </a:rPr>
              <a:t>actividades, deportes, vivencias excursiones, tours y mucho mas</a:t>
            </a:r>
            <a:endParaRPr dirty="0">
              <a:latin typeface="Arial MT"/>
              <a:cs typeface="Arial MT"/>
            </a:endParaRPr>
          </a:p>
        </p:txBody>
      </p:sp>
      <p:pic>
        <p:nvPicPr>
          <p:cNvPr id="4" name="object 4"/>
          <p:cNvPicPr/>
          <p:nvPr/>
        </p:nvPicPr>
        <p:blipFill>
          <a:blip r:embed="rId2" cstate="print"/>
          <a:stretch>
            <a:fillRect/>
          </a:stretch>
        </p:blipFill>
        <p:spPr>
          <a:xfrm>
            <a:off x="1" y="0"/>
            <a:ext cx="1371600" cy="1295400"/>
          </a:xfrm>
          <a:prstGeom prst="rect">
            <a:avLst/>
          </a:prstGeom>
          <a:ln>
            <a:noFill/>
          </a:ln>
          <a:effectLst>
            <a:softEdge rad="112500"/>
          </a:effectLst>
        </p:spPr>
      </p:pic>
      <p:pic>
        <p:nvPicPr>
          <p:cNvPr id="3" name="object 3"/>
          <p:cNvPicPr/>
          <p:nvPr/>
        </p:nvPicPr>
        <p:blipFill>
          <a:blip r:embed="rId3" cstate="print"/>
          <a:stretch>
            <a:fillRect/>
          </a:stretch>
        </p:blipFill>
        <p:spPr>
          <a:xfrm>
            <a:off x="7891593" y="0"/>
            <a:ext cx="1228344" cy="1228344"/>
          </a:xfrm>
          <a:prstGeom prst="rect">
            <a:avLst/>
          </a:prstGeom>
        </p:spPr>
      </p:pic>
      <p:sp>
        <p:nvSpPr>
          <p:cNvPr id="6" name="AutoShape 2">
            <a:extLst>
              <a:ext uri="{FF2B5EF4-FFF2-40B4-BE49-F238E27FC236}">
                <a16:creationId xmlns:a16="http://schemas.microsoft.com/office/drawing/2014/main" id="{85AEF035-A4D4-7BC7-A7D3-F82AB9056A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pic>
        <p:nvPicPr>
          <p:cNvPr id="8" name="Imagen 7">
            <a:extLst>
              <a:ext uri="{FF2B5EF4-FFF2-40B4-BE49-F238E27FC236}">
                <a16:creationId xmlns:a16="http://schemas.microsoft.com/office/drawing/2014/main" id="{7E93A167-88F6-1F38-F5A7-2277ECDB62DD}"/>
              </a:ext>
            </a:extLst>
          </p:cNvPr>
          <p:cNvPicPr>
            <a:picLocks noChangeAspect="1"/>
          </p:cNvPicPr>
          <p:nvPr/>
        </p:nvPicPr>
        <p:blipFill>
          <a:blip r:embed="rId4"/>
          <a:stretch>
            <a:fillRect/>
          </a:stretch>
        </p:blipFill>
        <p:spPr>
          <a:xfrm>
            <a:off x="838200" y="2065075"/>
            <a:ext cx="2712357" cy="3505200"/>
          </a:xfrm>
          <a:prstGeom prst="roundRect">
            <a:avLst/>
          </a:prstGeom>
        </p:spPr>
      </p:pic>
      <p:sp>
        <p:nvSpPr>
          <p:cNvPr id="11" name="object 2">
            <a:extLst>
              <a:ext uri="{FF2B5EF4-FFF2-40B4-BE49-F238E27FC236}">
                <a16:creationId xmlns:a16="http://schemas.microsoft.com/office/drawing/2014/main" id="{C159C354-DA4C-D8FE-29BF-90FAA712E507}"/>
              </a:ext>
            </a:extLst>
          </p:cNvPr>
          <p:cNvSpPr txBox="1"/>
          <p:nvPr/>
        </p:nvSpPr>
        <p:spPr>
          <a:xfrm>
            <a:off x="1715118" y="286022"/>
            <a:ext cx="5713764" cy="874598"/>
          </a:xfrm>
          <a:prstGeom prst="rect">
            <a:avLst/>
          </a:prstGeom>
        </p:spPr>
        <p:txBody>
          <a:bodyPr vert="horz" wrap="square" lIns="0" tIns="12700" rIns="0" bIns="0" rtlCol="0">
            <a:spAutoFit/>
          </a:bodyPr>
          <a:lstStyle/>
          <a:p>
            <a:pPr marL="12065" marR="5080" algn="ctr">
              <a:lnSpc>
                <a:spcPct val="100000"/>
              </a:lnSpc>
              <a:spcBef>
                <a:spcPts val="100"/>
              </a:spcBef>
            </a:pPr>
            <a:r>
              <a:rPr lang="es-PE" sz="2800" b="1" dirty="0">
                <a:latin typeface="Arial MT"/>
                <a:cs typeface="Arial MT"/>
              </a:rPr>
              <a:t>Del 13 de enero al 11 de febrero del 2024</a:t>
            </a:r>
          </a:p>
        </p:txBody>
      </p:sp>
      <p:pic>
        <p:nvPicPr>
          <p:cNvPr id="13" name="Imagen 12">
            <a:extLst>
              <a:ext uri="{FF2B5EF4-FFF2-40B4-BE49-F238E27FC236}">
                <a16:creationId xmlns:a16="http://schemas.microsoft.com/office/drawing/2014/main" id="{A7F5A07A-8783-CB87-1787-72E919453848}"/>
              </a:ext>
            </a:extLst>
          </p:cNvPr>
          <p:cNvPicPr>
            <a:picLocks noChangeAspect="1"/>
          </p:cNvPicPr>
          <p:nvPr/>
        </p:nvPicPr>
        <p:blipFill>
          <a:blip r:embed="rId5"/>
          <a:stretch>
            <a:fillRect/>
          </a:stretch>
        </p:blipFill>
        <p:spPr>
          <a:xfrm>
            <a:off x="5295798" y="2065075"/>
            <a:ext cx="2625532" cy="3506392"/>
          </a:xfrm>
          <a:prstGeom prst="roundRect">
            <a:avLst/>
          </a:prstGeom>
        </p:spPr>
      </p:pic>
      <p:sp>
        <p:nvSpPr>
          <p:cNvPr id="14" name="object 2">
            <a:extLst>
              <a:ext uri="{FF2B5EF4-FFF2-40B4-BE49-F238E27FC236}">
                <a16:creationId xmlns:a16="http://schemas.microsoft.com/office/drawing/2014/main" id="{B5B26682-5CBD-8061-75F4-A39539524454}"/>
              </a:ext>
            </a:extLst>
          </p:cNvPr>
          <p:cNvSpPr txBox="1"/>
          <p:nvPr/>
        </p:nvSpPr>
        <p:spPr>
          <a:xfrm>
            <a:off x="419100" y="5642713"/>
            <a:ext cx="8305800" cy="843821"/>
          </a:xfrm>
          <a:prstGeom prst="rect">
            <a:avLst/>
          </a:prstGeom>
        </p:spPr>
        <p:txBody>
          <a:bodyPr vert="horz" wrap="square" lIns="0" tIns="12700" rIns="0" bIns="0" rtlCol="0">
            <a:spAutoFit/>
          </a:bodyPr>
          <a:lstStyle/>
          <a:p>
            <a:pPr marL="12065" marR="5080" algn="ctr">
              <a:lnSpc>
                <a:spcPct val="100000"/>
              </a:lnSpc>
              <a:spcBef>
                <a:spcPts val="100"/>
              </a:spcBef>
            </a:pPr>
            <a:r>
              <a:rPr lang="es-PE" b="1" dirty="0">
                <a:latin typeface="Arial MT"/>
                <a:cs typeface="Arial MT"/>
              </a:rPr>
              <a:t>Haz que tus hijos disfruten de unas vacaciones inolvidable mejorando su ingles en Inglaterra. Ademas, de conocer Francia, Disneyland en Paris, Brujas en Bélgica y Edimburgo en Escocia.</a:t>
            </a:r>
            <a:endParaRPr dirty="0">
              <a:latin typeface="Arial MT"/>
              <a:cs typeface="Arial MT"/>
            </a:endParaRPr>
          </a:p>
        </p:txBody>
      </p:sp>
    </p:spTree>
    <p:extLst>
      <p:ext uri="{BB962C8B-B14F-4D97-AF65-F5344CB8AC3E}">
        <p14:creationId xmlns:p14="http://schemas.microsoft.com/office/powerpoint/2010/main" val="2573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 y="0"/>
            <a:ext cx="1371600" cy="1295400"/>
          </a:xfrm>
          <a:prstGeom prst="rect">
            <a:avLst/>
          </a:prstGeom>
          <a:ln>
            <a:noFill/>
          </a:ln>
          <a:effectLst>
            <a:softEdge rad="112500"/>
          </a:effectLst>
        </p:spPr>
      </p:pic>
      <p:pic>
        <p:nvPicPr>
          <p:cNvPr id="3" name="object 3"/>
          <p:cNvPicPr/>
          <p:nvPr/>
        </p:nvPicPr>
        <p:blipFill>
          <a:blip r:embed="rId3" cstate="print"/>
          <a:stretch>
            <a:fillRect/>
          </a:stretch>
        </p:blipFill>
        <p:spPr>
          <a:xfrm>
            <a:off x="7891593" y="0"/>
            <a:ext cx="1228344" cy="1228344"/>
          </a:xfrm>
          <a:prstGeom prst="rect">
            <a:avLst/>
          </a:prstGeom>
        </p:spPr>
      </p:pic>
      <p:sp>
        <p:nvSpPr>
          <p:cNvPr id="6" name="AutoShape 2">
            <a:extLst>
              <a:ext uri="{FF2B5EF4-FFF2-40B4-BE49-F238E27FC236}">
                <a16:creationId xmlns:a16="http://schemas.microsoft.com/office/drawing/2014/main" id="{85AEF035-A4D4-7BC7-A7D3-F82AB9056A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14" name="object 2">
            <a:extLst>
              <a:ext uri="{FF2B5EF4-FFF2-40B4-BE49-F238E27FC236}">
                <a16:creationId xmlns:a16="http://schemas.microsoft.com/office/drawing/2014/main" id="{B5B26682-5CBD-8061-75F4-A39539524454}"/>
              </a:ext>
            </a:extLst>
          </p:cNvPr>
          <p:cNvSpPr txBox="1"/>
          <p:nvPr/>
        </p:nvSpPr>
        <p:spPr>
          <a:xfrm>
            <a:off x="381000" y="1599901"/>
            <a:ext cx="9043736" cy="5019323"/>
          </a:xfrm>
          <a:prstGeom prst="rect">
            <a:avLst/>
          </a:prstGeom>
        </p:spPr>
        <p:txBody>
          <a:bodyPr vert="horz" wrap="square" lIns="0" tIns="12700" rIns="0" bIns="0" rtlCol="0">
            <a:spAutoFit/>
          </a:bodyPr>
          <a:lstStyle/>
          <a:p>
            <a:pPr marL="342900" lvl="0">
              <a:spcAft>
                <a:spcPts val="800"/>
              </a:spcAft>
              <a:buFont typeface="Symbol" panose="05050102010706020507" pitchFamily="18" charset="2"/>
              <a:buChar char=""/>
              <a:tabLst>
                <a:tab pos="457200" algn="l"/>
              </a:tabLst>
            </a:pPr>
            <a:r>
              <a:rPr lang="es-ES" b="1" dirty="0">
                <a:effectLst/>
                <a:latin typeface="Bookman Old Style" panose="02050604050505020204" pitchFamily="18" charset="0"/>
                <a:ea typeface="Calibri" panose="020F0502020204030204" pitchFamily="34" charset="0"/>
                <a:cs typeface="Times New Roman" panose="02020603050405020304" pitchFamily="18" charset="0"/>
              </a:rPr>
              <a:t>Traslado del aeropuerto  a la llegada y a la partida</a:t>
            </a:r>
            <a:endParaRPr lang="es-PE"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b="1" dirty="0">
                <a:effectLst/>
                <a:latin typeface="Bookman Old Style" panose="02050604050505020204" pitchFamily="18" charset="0"/>
                <a:ea typeface="Calibri" panose="020F0502020204030204" pitchFamily="34" charset="0"/>
                <a:cs typeface="Times New Roman" panose="02020603050405020304" pitchFamily="18" charset="0"/>
              </a:rPr>
              <a:t>Alojamiento en residencia estudiantil, en habitaciones dobles con baño compartido</a:t>
            </a:r>
            <a:endParaRPr lang="es-PE"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b="1" dirty="0">
                <a:effectLst/>
                <a:latin typeface="Bookman Old Style" panose="02050604050505020204" pitchFamily="18" charset="0"/>
                <a:ea typeface="Calibri" panose="020F0502020204030204" pitchFamily="34" charset="0"/>
                <a:cs typeface="Times New Roman" panose="02020603050405020304" pitchFamily="18" charset="0"/>
              </a:rPr>
              <a:t>Desayuno , almuerzo y Cena</a:t>
            </a:r>
            <a:endParaRPr lang="es-PE"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b="1" dirty="0">
                <a:effectLst/>
                <a:latin typeface="Bookman Old Style" panose="02050604050505020204" pitchFamily="18" charset="0"/>
                <a:ea typeface="Calibri" panose="020F0502020204030204" pitchFamily="34" charset="0"/>
                <a:cs typeface="Times New Roman" panose="02020603050405020304" pitchFamily="18" charset="0"/>
              </a:rPr>
              <a:t>Seguro médico de viaje</a:t>
            </a:r>
            <a:endParaRPr lang="es-PE"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b="1" dirty="0">
                <a:effectLst/>
                <a:latin typeface="Bookman Old Style" panose="02050604050505020204" pitchFamily="18" charset="0"/>
                <a:ea typeface="Calibri" panose="020F0502020204030204" pitchFamily="34" charset="0"/>
                <a:cs typeface="Times New Roman" panose="02020603050405020304" pitchFamily="18" charset="0"/>
              </a:rPr>
              <a:t>Un líder de grupo por cada 12 estudiantes</a:t>
            </a:r>
            <a:endParaRPr lang="es-PE"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b="1" dirty="0">
                <a:effectLst/>
                <a:latin typeface="Bookman Old Style" panose="02050604050505020204" pitchFamily="18" charset="0"/>
                <a:ea typeface="Calibri" panose="020F0502020204030204" pitchFamily="34" charset="0"/>
                <a:cs typeface="Times New Roman" panose="02020603050405020304" pitchFamily="18" charset="0"/>
              </a:rPr>
              <a:t>28 noches  / 4 semanas</a:t>
            </a:r>
            <a:endParaRPr lang="es-PE"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b="1" dirty="0">
                <a:effectLst/>
                <a:latin typeface="Bookman Old Style" panose="02050604050505020204" pitchFamily="18" charset="0"/>
                <a:ea typeface="Calibri" panose="020F0502020204030204" pitchFamily="34" charset="0"/>
                <a:cs typeface="Times New Roman" panose="02020603050405020304" pitchFamily="18" charset="0"/>
              </a:rPr>
              <a:t>Al día siguiente de llegar se llevara  a un  Shopping Center a hacer compras de algunas cosas que son necesarias para el viaje</a:t>
            </a:r>
          </a:p>
          <a:p>
            <a:pPr marL="342900" lvl="0">
              <a:spcAft>
                <a:spcPts val="800"/>
              </a:spcAft>
              <a:buFont typeface="Symbol" panose="05050102010706020507" pitchFamily="18" charset="2"/>
              <a:buChar char=""/>
              <a:tabLst>
                <a:tab pos="457200" algn="l"/>
              </a:tabLst>
            </a:pPr>
            <a:r>
              <a:rPr lang="es-ES" b="1" dirty="0">
                <a:effectLst/>
                <a:latin typeface="Bookman Old Style" panose="02050604050505020204" pitchFamily="18" charset="0"/>
                <a:ea typeface="Calibri" panose="020F0502020204030204" pitchFamily="34" charset="0"/>
                <a:cs typeface="Times New Roman" panose="02020603050405020304" pitchFamily="18" charset="0"/>
              </a:rPr>
              <a:t>21 horas de  Ingles por semana, 45 minutos de duración</a:t>
            </a:r>
            <a:endParaRPr lang="es-PE"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buFont typeface="Symbol" panose="05050102010706020507" pitchFamily="18" charset="2"/>
              <a:buChar char=""/>
              <a:tabLst>
                <a:tab pos="457200" algn="l"/>
              </a:tabLst>
            </a:pPr>
            <a:r>
              <a:rPr lang="es-ES" b="1" dirty="0">
                <a:effectLst/>
                <a:latin typeface="Bookman Old Style" panose="02050604050505020204" pitchFamily="18" charset="0"/>
                <a:ea typeface="Calibri" panose="020F0502020204030204" pitchFamily="34" charset="0"/>
                <a:cs typeface="Times New Roman" panose="02020603050405020304" pitchFamily="18" charset="0"/>
              </a:rPr>
              <a:t>Profesores con Certificado  CELTA o Equivalente</a:t>
            </a:r>
            <a:endParaRPr lang="es-ES" b="1" dirty="0">
              <a:latin typeface="Bookman Old Style" panose="02050604050505020204" pitchFamily="18" charset="0"/>
              <a:ea typeface="Calibri" panose="020F0502020204030204" pitchFamily="34" charset="0"/>
              <a:cs typeface="Times New Roman" panose="02020603050405020304" pitchFamily="18" charset="0"/>
            </a:endParaRPr>
          </a:p>
          <a:p>
            <a:pPr marL="342900" lvl="0">
              <a:spcAft>
                <a:spcPts val="800"/>
              </a:spcAft>
              <a:tabLst>
                <a:tab pos="457200" algn="l"/>
              </a:tabLst>
            </a:pPr>
            <a:r>
              <a:rPr lang="es-PE" b="1" dirty="0">
                <a:latin typeface="Bookman Old Style" panose="02050604050505020204" pitchFamily="18" charset="0"/>
                <a:cs typeface="Arial MT"/>
              </a:rPr>
              <a:t>Opcional</a:t>
            </a:r>
            <a:r>
              <a:rPr lang="es-PE" dirty="0">
                <a:latin typeface="Bookman Old Style" panose="02050604050505020204" pitchFamily="18" charset="0"/>
                <a:cs typeface="Arial MT"/>
              </a:rPr>
              <a:t>:   </a:t>
            </a:r>
            <a:r>
              <a:rPr lang="es-PE" b="1" dirty="0">
                <a:solidFill>
                  <a:srgbClr val="FF6600"/>
                </a:solidFill>
                <a:latin typeface="Bookman Old Style" panose="02050604050505020204" pitchFamily="18" charset="0"/>
                <a:cs typeface="Arial MT"/>
              </a:rPr>
              <a:t>Edimburgo, Escocia          </a:t>
            </a:r>
          </a:p>
          <a:p>
            <a:pPr marL="342900" lvl="0">
              <a:spcAft>
                <a:spcPts val="800"/>
              </a:spcAft>
              <a:tabLst>
                <a:tab pos="457200" algn="l"/>
              </a:tabLst>
            </a:pPr>
            <a:r>
              <a:rPr lang="es-PE" b="1" dirty="0">
                <a:solidFill>
                  <a:srgbClr val="FF6600"/>
                </a:solidFill>
                <a:latin typeface="Bookman Old Style" panose="02050604050505020204" pitchFamily="18" charset="0"/>
                <a:cs typeface="Arial MT"/>
              </a:rPr>
              <a:t>                 Partido de fútbol de la Premier League  </a:t>
            </a:r>
          </a:p>
          <a:p>
            <a:pPr marL="342900" lvl="0">
              <a:spcAft>
                <a:spcPts val="800"/>
              </a:spcAft>
              <a:tabLst>
                <a:tab pos="457200" algn="l"/>
              </a:tabLst>
            </a:pPr>
            <a:r>
              <a:rPr lang="es-PE" dirty="0">
                <a:solidFill>
                  <a:srgbClr val="FF6600"/>
                </a:solidFill>
                <a:latin typeface="Bookman Old Style" panose="02050604050505020204" pitchFamily="18" charset="0"/>
                <a:cs typeface="Arial MT"/>
              </a:rPr>
              <a:t>                  </a:t>
            </a:r>
            <a:r>
              <a:rPr lang="es-PE" b="1" dirty="0">
                <a:solidFill>
                  <a:srgbClr val="FF6600"/>
                </a:solidFill>
                <a:latin typeface="Bookman Old Style" panose="02050604050505020204" pitchFamily="18" charset="0"/>
                <a:cs typeface="Arial MT"/>
              </a:rPr>
              <a:t>Obra teatro en Londres</a:t>
            </a:r>
          </a:p>
        </p:txBody>
      </p:sp>
      <p:sp>
        <p:nvSpPr>
          <p:cNvPr id="5" name="object 2">
            <a:extLst>
              <a:ext uri="{FF2B5EF4-FFF2-40B4-BE49-F238E27FC236}">
                <a16:creationId xmlns:a16="http://schemas.microsoft.com/office/drawing/2014/main" id="{259CA1C6-71D3-E4D7-5377-D11A3CDAB0BD}"/>
              </a:ext>
            </a:extLst>
          </p:cNvPr>
          <p:cNvSpPr txBox="1"/>
          <p:nvPr/>
        </p:nvSpPr>
        <p:spPr>
          <a:xfrm>
            <a:off x="571500" y="392363"/>
            <a:ext cx="8305800" cy="566822"/>
          </a:xfrm>
          <a:prstGeom prst="rect">
            <a:avLst/>
          </a:prstGeom>
        </p:spPr>
        <p:txBody>
          <a:bodyPr vert="horz" wrap="square" lIns="0" tIns="12700" rIns="0" bIns="0" rtlCol="0">
            <a:spAutoFit/>
          </a:bodyPr>
          <a:lstStyle/>
          <a:p>
            <a:pPr marL="12065" marR="5080" algn="ctr">
              <a:lnSpc>
                <a:spcPct val="100000"/>
              </a:lnSpc>
              <a:spcBef>
                <a:spcPts val="100"/>
              </a:spcBef>
            </a:pPr>
            <a:r>
              <a:rPr lang="es-PE" sz="3600" b="1" dirty="0">
                <a:latin typeface="Arial MT"/>
                <a:cs typeface="Arial MT"/>
              </a:rPr>
              <a:t>¿Qué Incluye?</a:t>
            </a:r>
            <a:endParaRPr sz="3600" dirty="0">
              <a:latin typeface="Arial MT"/>
              <a:cs typeface="Arial MT"/>
            </a:endParaRPr>
          </a:p>
        </p:txBody>
      </p:sp>
    </p:spTree>
    <p:extLst>
      <p:ext uri="{BB962C8B-B14F-4D97-AF65-F5344CB8AC3E}">
        <p14:creationId xmlns:p14="http://schemas.microsoft.com/office/powerpoint/2010/main" val="28824051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4360</TotalTime>
  <Words>1164</Words>
  <Application>Microsoft Office PowerPoint</Application>
  <PresentationFormat>Presentación en pantalla (4:3)</PresentationFormat>
  <Paragraphs>105</Paragraphs>
  <Slides>22</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22</vt:i4>
      </vt:variant>
    </vt:vector>
  </HeadingPairs>
  <TitlesOfParts>
    <vt:vector size="34" baseType="lpstr">
      <vt:lpstr>Algerian</vt:lpstr>
      <vt:lpstr>arial</vt:lpstr>
      <vt:lpstr>arial</vt:lpstr>
      <vt:lpstr>Arial Black</vt:lpstr>
      <vt:lpstr>Arial MT</vt:lpstr>
      <vt:lpstr>Bookman Old Style</vt:lpstr>
      <vt:lpstr>Calibri</vt:lpstr>
      <vt:lpstr>Calibri Light</vt:lpstr>
      <vt:lpstr>Georgia</vt:lpstr>
      <vt:lpstr>Symbol</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Doris Cavalie</dc:creator>
  <cp:lastModifiedBy>Cecilia Cavalie</cp:lastModifiedBy>
  <cp:revision>65</cp:revision>
  <cp:lastPrinted>2023-06-01T03:50:38Z</cp:lastPrinted>
  <dcterms:created xsi:type="dcterms:W3CDTF">2022-11-14T21:21:17Z</dcterms:created>
  <dcterms:modified xsi:type="dcterms:W3CDTF">2023-08-04T02:42:06Z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2022-11-07T00:00:00Z</vt:filetime>
  </property>
  <property fmtid="{D5CDD505-2E9C-101B-9397-08002B2CF9AE}" pid="3" name="Creator">
    <vt:lpwstr>Microsoft® PowerPoint® para Microsoft 365</vt:lpwstr>
  </property>
  <property fmtid="{D5CDD505-2E9C-101B-9397-08002B2CF9AE}" pid="4" name="LastSaved">
    <vt:filetime>2022-11-14T00:00:00Z</vt:filetime>
  </property>
</Properties>
</file>