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3969" y="389808"/>
            <a:ext cx="1201224" cy="1268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" y="1912620"/>
            <a:ext cx="9083040" cy="4396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127" y="1867534"/>
            <a:ext cx="862774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4523" y="1002284"/>
            <a:ext cx="431495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537" y="2029840"/>
            <a:ext cx="511810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udentspartners.com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8.jpg"/><Relationship Id="rId4" Type="http://schemas.openxmlformats.org/officeDocument/2006/relationships/hyperlink" Target="https://studentspartners.com/inscripci&#243;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2351" y="6199187"/>
            <a:ext cx="302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www.studentspartners.com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F152098C-125A-9D2B-2097-B9E94D792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90693"/>
            <a:ext cx="10314527" cy="6948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647" y="471899"/>
            <a:ext cx="1104574" cy="1168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5832" y="1464945"/>
            <a:ext cx="6192520" cy="503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150" dirty="0">
                <a:latin typeface="Cambria"/>
                <a:cs typeface="Cambria"/>
              </a:rPr>
              <a:t>Ski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alpino</a:t>
            </a:r>
            <a:endParaRPr sz="16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100" dirty="0">
                <a:latin typeface="Cambria"/>
                <a:cs typeface="Cambria"/>
              </a:rPr>
              <a:t>Snowshoeing</a:t>
            </a:r>
            <a:endParaRPr sz="16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95" dirty="0">
                <a:latin typeface="Cambria"/>
                <a:cs typeface="Cambria"/>
              </a:rPr>
              <a:t>Paseos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en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trineo</a:t>
            </a:r>
            <a:endParaRPr sz="16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65" dirty="0">
                <a:latin typeface="Cambria"/>
                <a:cs typeface="Cambria"/>
              </a:rPr>
              <a:t>Winter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moonlight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hike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en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el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UW</a:t>
            </a:r>
            <a:r>
              <a:rPr sz="1600" spc="16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Arboretum</a:t>
            </a:r>
            <a:endParaRPr sz="1600">
              <a:latin typeface="Cambria"/>
              <a:cs typeface="Cambria"/>
            </a:endParaRPr>
          </a:p>
          <a:p>
            <a:pPr marL="12700" marR="1031240" algn="just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spc="95" dirty="0">
                <a:latin typeface="Cambria"/>
                <a:cs typeface="Cambria"/>
              </a:rPr>
              <a:t>Patinaje </a:t>
            </a:r>
            <a:r>
              <a:rPr sz="1800" spc="130" dirty="0">
                <a:latin typeface="Cambria"/>
                <a:cs typeface="Cambria"/>
              </a:rPr>
              <a:t>en </a:t>
            </a:r>
            <a:r>
              <a:rPr sz="1800" spc="80" dirty="0">
                <a:latin typeface="Cambria"/>
                <a:cs typeface="Cambria"/>
              </a:rPr>
              <a:t>hielo </a:t>
            </a:r>
            <a:r>
              <a:rPr sz="1800" spc="70" dirty="0">
                <a:latin typeface="Cambria"/>
                <a:cs typeface="Cambria"/>
              </a:rPr>
              <a:t>(posibles </a:t>
            </a:r>
            <a:r>
              <a:rPr sz="1800" spc="125" dirty="0">
                <a:latin typeface="Cambria"/>
                <a:cs typeface="Cambria"/>
              </a:rPr>
              <a:t>clases </a:t>
            </a:r>
            <a:r>
              <a:rPr sz="1800" spc="85" dirty="0">
                <a:latin typeface="Cambria"/>
                <a:cs typeface="Cambria"/>
              </a:rPr>
              <a:t>de </a:t>
            </a:r>
            <a:r>
              <a:rPr sz="1800" spc="114" dirty="0">
                <a:latin typeface="Cambria"/>
                <a:cs typeface="Cambria"/>
              </a:rPr>
              <a:t>hockey 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sobre </a:t>
            </a:r>
            <a:r>
              <a:rPr sz="1800" spc="80" dirty="0">
                <a:latin typeface="Cambria"/>
                <a:cs typeface="Cambria"/>
              </a:rPr>
              <a:t>hielo </a:t>
            </a:r>
            <a:r>
              <a:rPr sz="1800" spc="120" dirty="0">
                <a:latin typeface="Cambria"/>
                <a:cs typeface="Cambria"/>
              </a:rPr>
              <a:t>para </a:t>
            </a:r>
            <a:r>
              <a:rPr sz="1800" spc="85" dirty="0">
                <a:latin typeface="Cambria"/>
                <a:cs typeface="Cambria"/>
              </a:rPr>
              <a:t>los </a:t>
            </a:r>
            <a:r>
              <a:rPr sz="1800" spc="80" dirty="0">
                <a:latin typeface="Cambria"/>
                <a:cs typeface="Cambria"/>
              </a:rPr>
              <a:t>interesados) </a:t>
            </a:r>
            <a:r>
              <a:rPr sz="1200" spc="40" dirty="0">
                <a:latin typeface="Cambria"/>
                <a:cs typeface="Cambria"/>
              </a:rPr>
              <a:t>*Fire Pit </a:t>
            </a:r>
            <a:r>
              <a:rPr sz="1200" spc="65" dirty="0">
                <a:latin typeface="Cambria"/>
                <a:cs typeface="Cambria"/>
              </a:rPr>
              <a:t>S’mores* </a:t>
            </a:r>
            <a:r>
              <a:rPr sz="1200" spc="70" dirty="0">
                <a:latin typeface="Cambria"/>
                <a:cs typeface="Cambria"/>
              </a:rPr>
              <a:t> </a:t>
            </a:r>
            <a:r>
              <a:rPr sz="2000" b="1" spc="100" dirty="0">
                <a:latin typeface="Cambria"/>
                <a:cs typeface="Cambria"/>
              </a:rPr>
              <a:t>Paseos</a:t>
            </a:r>
            <a:r>
              <a:rPr sz="2000" b="1" spc="235" dirty="0">
                <a:latin typeface="Cambria"/>
                <a:cs typeface="Cambria"/>
              </a:rPr>
              <a:t> </a:t>
            </a:r>
            <a:r>
              <a:rPr sz="2000" b="1" spc="120" dirty="0">
                <a:latin typeface="Cambria"/>
                <a:cs typeface="Cambria"/>
              </a:rPr>
              <a:t>Culturales</a:t>
            </a:r>
            <a:endParaRPr sz="2000">
              <a:latin typeface="Cambria"/>
              <a:cs typeface="Cambria"/>
            </a:endParaRPr>
          </a:p>
          <a:p>
            <a:pPr marL="354965" indent="-342900" algn="just">
              <a:lnSpc>
                <a:spcPct val="100000"/>
              </a:lnSpc>
              <a:spcBef>
                <a:spcPts val="5"/>
              </a:spcBef>
              <a:buClr>
                <a:srgbClr val="FF3300"/>
              </a:buClr>
              <a:buFont typeface="Wingdings"/>
              <a:buChar char=""/>
              <a:tabLst>
                <a:tab pos="355600" algn="l"/>
              </a:tabLst>
            </a:pPr>
            <a:r>
              <a:rPr sz="1600" spc="80" dirty="0">
                <a:latin typeface="Cambria"/>
                <a:cs typeface="Cambria"/>
              </a:rPr>
              <a:t>Tour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al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Capitolio</a:t>
            </a:r>
            <a:endParaRPr sz="1600">
              <a:latin typeface="Cambria"/>
              <a:cs typeface="Cambria"/>
            </a:endParaRPr>
          </a:p>
          <a:p>
            <a:pPr marL="354965" indent="-342900" algn="just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55600" algn="l"/>
              </a:tabLst>
            </a:pPr>
            <a:r>
              <a:rPr sz="1600" spc="95" dirty="0">
                <a:latin typeface="Cambria"/>
                <a:cs typeface="Cambria"/>
              </a:rPr>
              <a:t>Visitas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145" dirty="0">
                <a:latin typeface="Cambria"/>
                <a:cs typeface="Cambria"/>
              </a:rPr>
              <a:t>a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museos: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Museo</a:t>
            </a:r>
            <a:r>
              <a:rPr sz="1600" spc="195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de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arte,</a:t>
            </a:r>
            <a:r>
              <a:rPr sz="1600" spc="195" dirty="0">
                <a:latin typeface="Cambria"/>
                <a:cs typeface="Cambria"/>
              </a:rPr>
              <a:t> </a:t>
            </a:r>
            <a:r>
              <a:rPr sz="1600" spc="114" dirty="0">
                <a:latin typeface="Cambria"/>
                <a:cs typeface="Cambria"/>
              </a:rPr>
              <a:t>museo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de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historia,</a:t>
            </a:r>
            <a:r>
              <a:rPr sz="1600" spc="229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War</a:t>
            </a:r>
            <a:endParaRPr sz="1600">
              <a:latin typeface="Cambria"/>
              <a:cs typeface="Cambria"/>
            </a:endParaRPr>
          </a:p>
          <a:p>
            <a:pPr marL="354965" algn="just">
              <a:lnSpc>
                <a:spcPct val="100000"/>
              </a:lnSpc>
            </a:pPr>
            <a:r>
              <a:rPr sz="1600" spc="80" dirty="0">
                <a:latin typeface="Cambria"/>
                <a:cs typeface="Cambria"/>
              </a:rPr>
              <a:t>memorial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150" dirty="0">
                <a:latin typeface="Cambria"/>
                <a:cs typeface="Cambria"/>
              </a:rPr>
              <a:t>museum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spc="114" dirty="0">
                <a:latin typeface="Cambria"/>
                <a:cs typeface="Cambria"/>
              </a:rPr>
              <a:t>Actividades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spc="155" dirty="0">
                <a:latin typeface="Cambria"/>
                <a:cs typeface="Cambria"/>
              </a:rPr>
              <a:t>con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spc="120" dirty="0">
                <a:latin typeface="Cambria"/>
                <a:cs typeface="Cambria"/>
              </a:rPr>
              <a:t>estudiantes</a:t>
            </a:r>
            <a:r>
              <a:rPr sz="2000" b="1" spc="254" dirty="0">
                <a:latin typeface="Cambria"/>
                <a:cs typeface="Cambria"/>
              </a:rPr>
              <a:t> </a:t>
            </a:r>
            <a:r>
              <a:rPr sz="2000" b="1" spc="85" dirty="0">
                <a:latin typeface="Cambria"/>
                <a:cs typeface="Cambria"/>
              </a:rPr>
              <a:t>de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40" dirty="0">
                <a:latin typeface="Cambria"/>
                <a:cs typeface="Cambria"/>
              </a:rPr>
              <a:t>High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spc="150" dirty="0">
                <a:latin typeface="Cambria"/>
                <a:cs typeface="Cambria"/>
              </a:rPr>
              <a:t>School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spc="105" dirty="0">
                <a:latin typeface="Cambria"/>
                <a:cs typeface="Cambria"/>
              </a:rPr>
              <a:t>locales</a:t>
            </a:r>
            <a:endParaRPr sz="20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155" dirty="0">
                <a:latin typeface="Cambria"/>
                <a:cs typeface="Cambria"/>
              </a:rPr>
              <a:t>Juegos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de</a:t>
            </a:r>
            <a:r>
              <a:rPr sz="1600" spc="13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salón-indoors</a:t>
            </a:r>
            <a:endParaRPr sz="16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100" dirty="0">
                <a:latin typeface="Cambria"/>
                <a:cs typeface="Cambria"/>
              </a:rPr>
              <a:t>Noches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de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películas</a:t>
            </a:r>
            <a:endParaRPr sz="16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spc="80" dirty="0">
                <a:latin typeface="Cambria"/>
                <a:cs typeface="Cambria"/>
              </a:rPr>
              <a:t>Actividades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culturales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00800"/>
              </a:lnSpc>
            </a:pPr>
            <a:r>
              <a:rPr sz="1200" spc="40" dirty="0">
                <a:latin typeface="Cambria"/>
                <a:cs typeface="Cambria"/>
              </a:rPr>
              <a:t>*Fire</a:t>
            </a:r>
            <a:r>
              <a:rPr sz="1200" spc="45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Pit</a:t>
            </a:r>
            <a:r>
              <a:rPr sz="1200" spc="45" dirty="0">
                <a:latin typeface="Cambria"/>
                <a:cs typeface="Cambria"/>
              </a:rPr>
              <a:t> </a:t>
            </a:r>
            <a:r>
              <a:rPr sz="1200" spc="70" dirty="0">
                <a:latin typeface="Cambria"/>
                <a:cs typeface="Cambria"/>
              </a:rPr>
              <a:t>S’mores </a:t>
            </a:r>
            <a:r>
              <a:rPr sz="1200" spc="90" dirty="0">
                <a:latin typeface="Cambria"/>
                <a:cs typeface="Cambria"/>
              </a:rPr>
              <a:t>La </a:t>
            </a:r>
            <a:r>
              <a:rPr sz="1200" spc="70" dirty="0">
                <a:latin typeface="Cambria"/>
                <a:cs typeface="Cambria"/>
              </a:rPr>
              <a:t>pista </a:t>
            </a:r>
            <a:r>
              <a:rPr sz="1200" spc="55" dirty="0">
                <a:latin typeface="Cambria"/>
                <a:cs typeface="Cambria"/>
              </a:rPr>
              <a:t>de </a:t>
            </a:r>
            <a:r>
              <a:rPr sz="1200" spc="70" dirty="0">
                <a:latin typeface="Cambria"/>
                <a:cs typeface="Cambria"/>
              </a:rPr>
              <a:t>patinaje </a:t>
            </a:r>
            <a:r>
              <a:rPr sz="1200" spc="55" dirty="0">
                <a:latin typeface="Cambria"/>
                <a:cs typeface="Cambria"/>
              </a:rPr>
              <a:t>sobre</a:t>
            </a:r>
            <a:r>
              <a:rPr sz="1200" spc="6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hielo </a:t>
            </a:r>
            <a:r>
              <a:rPr sz="1200" spc="60" dirty="0">
                <a:latin typeface="Cambria"/>
                <a:cs typeface="Cambria"/>
              </a:rPr>
              <a:t>local </a:t>
            </a:r>
            <a:r>
              <a:rPr sz="1200" spc="55" dirty="0">
                <a:latin typeface="Cambria"/>
                <a:cs typeface="Cambria"/>
              </a:rPr>
              <a:t>tiene </a:t>
            </a:r>
            <a:r>
              <a:rPr sz="1200" spc="65" dirty="0">
                <a:latin typeface="Cambria"/>
                <a:cs typeface="Cambria"/>
              </a:rPr>
              <a:t>fogatas </a:t>
            </a:r>
            <a:r>
              <a:rPr sz="1200" spc="75" dirty="0">
                <a:latin typeface="Cambria"/>
                <a:cs typeface="Cambria"/>
              </a:rPr>
              <a:t>para </a:t>
            </a:r>
            <a:r>
              <a:rPr sz="1200" spc="65" dirty="0">
                <a:latin typeface="Cambria"/>
                <a:cs typeface="Cambria"/>
              </a:rPr>
              <a:t>reunirse </a:t>
            </a:r>
            <a:r>
              <a:rPr sz="1200" spc="70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después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de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patinar.</a:t>
            </a:r>
            <a:r>
              <a:rPr sz="1200" spc="140" dirty="0">
                <a:latin typeface="Cambria"/>
                <a:cs typeface="Cambria"/>
              </a:rPr>
              <a:t> </a:t>
            </a:r>
            <a:r>
              <a:rPr sz="1200" spc="95" dirty="0">
                <a:latin typeface="Cambria"/>
                <a:cs typeface="Cambria"/>
              </a:rPr>
              <a:t>Despues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de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patinar,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los</a:t>
            </a:r>
            <a:r>
              <a:rPr sz="1200" spc="110" dirty="0">
                <a:latin typeface="Cambria"/>
                <a:cs typeface="Cambria"/>
              </a:rPr>
              <a:t> </a:t>
            </a:r>
            <a:r>
              <a:rPr sz="1200" spc="95" dirty="0">
                <a:latin typeface="Cambria"/>
                <a:cs typeface="Cambria"/>
              </a:rPr>
              <a:t>alumnos</a:t>
            </a:r>
            <a:r>
              <a:rPr sz="1200" spc="114" dirty="0">
                <a:latin typeface="Cambria"/>
                <a:cs typeface="Cambria"/>
              </a:rPr>
              <a:t> </a:t>
            </a:r>
            <a:r>
              <a:rPr sz="1200" spc="70" dirty="0">
                <a:latin typeface="Cambria"/>
                <a:cs typeface="Cambria"/>
              </a:rPr>
              <a:t>se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congregarán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alrededor</a:t>
            </a:r>
            <a:r>
              <a:rPr sz="1200" spc="175" dirty="0">
                <a:latin typeface="Cambria"/>
                <a:cs typeface="Cambria"/>
              </a:rPr>
              <a:t> </a:t>
            </a:r>
            <a:r>
              <a:rPr sz="1200" spc="-10" dirty="0">
                <a:latin typeface="Arial MT"/>
                <a:cs typeface="Arial MT"/>
              </a:rPr>
              <a:t>del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fuego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asar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mashmellows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hacer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s’mores,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postre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americano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muy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tradicional.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484" y="3861251"/>
            <a:ext cx="2640924" cy="20237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420" y="27940"/>
            <a:ext cx="1361440" cy="14935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4270" y="739711"/>
            <a:ext cx="4289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Deportes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Actividades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Invierno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647" y="471899"/>
            <a:ext cx="1104574" cy="11689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6452" y="6372859"/>
            <a:ext cx="3788391" cy="441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420" y="27940"/>
            <a:ext cx="1572260" cy="17063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000" y="1248025"/>
            <a:ext cx="283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INVERSION</a:t>
            </a:r>
            <a:endParaRPr sz="1800" dirty="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77295"/>
              </p:ext>
            </p:extLst>
          </p:nvPr>
        </p:nvGraphicFramePr>
        <p:xfrm>
          <a:off x="743134" y="1997576"/>
          <a:ext cx="7416800" cy="439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267970" algn="r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Tipo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Alojamiento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756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Residencia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3,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126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4,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336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5,545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34">
                <a:tc>
                  <a:txBody>
                    <a:bodyPr/>
                    <a:lstStyle/>
                    <a:p>
                      <a:pPr marL="921385">
                        <a:lnSpc>
                          <a:spcPts val="1590"/>
                        </a:lnSpc>
                        <a:spcBef>
                          <a:spcPts val="11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Homestay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590"/>
                        </a:lnSpc>
                        <a:spcBef>
                          <a:spcPts val="11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2,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590"/>
                        </a:lnSpc>
                        <a:spcBef>
                          <a:spcPts val="11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3,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780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90"/>
                        </a:lnSpc>
                        <a:spcBef>
                          <a:spcPts val="11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4,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805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2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317625">
                        <a:lnSpc>
                          <a:spcPts val="182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llegada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de</a:t>
                      </a:r>
                      <a:r>
                        <a:rPr sz="1600" b="1" spc="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partida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30504" algn="r">
                        <a:lnSpc>
                          <a:spcPts val="158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Numero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ts val="158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llegada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ts val="158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regreso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090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Enero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400" b="1" dirty="0" err="1">
                          <a:latin typeface="Arial"/>
                          <a:cs typeface="Arial"/>
                        </a:rPr>
                        <a:t>Enero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09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semanas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Enero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400" b="1" spc="-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400" b="1" spc="-5" dirty="0" err="1">
                          <a:latin typeface="Arial"/>
                          <a:cs typeface="Arial"/>
                        </a:rPr>
                        <a:t>Febrero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41705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semana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ts val="1580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Enero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ts val="1580"/>
                        </a:lnSpc>
                      </a:pPr>
                      <a:r>
                        <a:rPr lang="es-ES" sz="1400" b="1" spc="-4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Febrero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759" y="2308860"/>
            <a:ext cx="4645660" cy="3314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647" y="471899"/>
            <a:ext cx="1104574" cy="1168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6452" y="6372859"/>
            <a:ext cx="3788391" cy="4419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420" y="27940"/>
            <a:ext cx="1572260" cy="170637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5120" y="2308860"/>
            <a:ext cx="5255260" cy="3784600"/>
          </a:xfrm>
          <a:custGeom>
            <a:avLst/>
            <a:gdLst/>
            <a:ahLst/>
            <a:cxnLst/>
            <a:rect l="l" t="t" r="r" b="b"/>
            <a:pathLst>
              <a:path w="5255260" h="3784600">
                <a:moveTo>
                  <a:pt x="5255260" y="0"/>
                </a:moveTo>
                <a:lnTo>
                  <a:pt x="0" y="0"/>
                </a:lnTo>
                <a:lnTo>
                  <a:pt x="0" y="3784600"/>
                </a:lnTo>
                <a:lnTo>
                  <a:pt x="5255260" y="3784600"/>
                </a:lnTo>
                <a:lnTo>
                  <a:pt x="5255260" y="0"/>
                </a:lnTo>
                <a:close/>
              </a:path>
            </a:pathLst>
          </a:custGeom>
          <a:solidFill>
            <a:srgbClr val="F67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590" y="2331973"/>
            <a:ext cx="506857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5635" algn="l"/>
                <a:tab pos="1367790" algn="l"/>
                <a:tab pos="2672715" algn="l"/>
                <a:tab pos="3061335" algn="l"/>
                <a:tab pos="3912870" algn="l"/>
                <a:tab pos="3959860" algn="l"/>
              </a:tabLst>
            </a:pPr>
            <a:r>
              <a:rPr sz="2000" b="1" spc="130" dirty="0">
                <a:solidFill>
                  <a:srgbClr val="FFFFFF"/>
                </a:solidFill>
                <a:latin typeface="Cambria"/>
                <a:cs typeface="Cambria"/>
              </a:rPr>
              <a:t>Los	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estudiantes</a:t>
            </a:r>
            <a:r>
              <a:rPr sz="2000" b="1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4" dirty="0">
                <a:solidFill>
                  <a:srgbClr val="FFFFFF"/>
                </a:solidFill>
                <a:latin typeface="Cambria"/>
                <a:cs typeface="Cambria"/>
              </a:rPr>
              <a:t>mayores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FFFFFF"/>
                </a:solidFill>
                <a:latin typeface="Cambria"/>
                <a:cs typeface="Cambria"/>
              </a:rPr>
              <a:t>16</a:t>
            </a:r>
            <a:r>
              <a:rPr sz="2000" b="1" spc="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mbria"/>
                <a:cs typeface="Cambria"/>
              </a:rPr>
              <a:t>que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Cambria"/>
                <a:cs typeface="Cambria"/>
              </a:rPr>
              <a:t>deseen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Cambria"/>
                <a:cs typeface="Cambria"/>
              </a:rPr>
              <a:t>quedarse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65" dirty="0">
                <a:solidFill>
                  <a:srgbClr val="FFFFFF"/>
                </a:solidFill>
                <a:latin typeface="Cambria"/>
                <a:cs typeface="Cambria"/>
              </a:rPr>
              <a:t>WESLI,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mbria"/>
                <a:cs typeface="Cambria"/>
              </a:rPr>
              <a:t>despues </a:t>
            </a:r>
            <a:r>
              <a:rPr sz="2000" b="1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termine</a:t>
            </a:r>
            <a:r>
              <a:rPr sz="2000" b="1" spc="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mbria"/>
                <a:cs typeface="Cambria"/>
              </a:rPr>
              <a:t>campamento,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Cambria"/>
                <a:cs typeface="Cambria"/>
              </a:rPr>
              <a:t>pueden </a:t>
            </a:r>
            <a:r>
              <a:rPr sz="200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mbria"/>
                <a:cs typeface="Cambria"/>
              </a:rPr>
              <a:t>hacerlo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mbria"/>
                <a:cs typeface="Cambria"/>
              </a:rPr>
              <a:t>pagando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2000" b="1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4" dirty="0">
                <a:solidFill>
                  <a:srgbClr val="FFFFFF"/>
                </a:solidFill>
                <a:latin typeface="Cambria"/>
                <a:cs typeface="Cambria"/>
              </a:rPr>
              <a:t>clases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ingles,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Cambria"/>
                <a:cs typeface="Cambria"/>
              </a:rPr>
              <a:t>alojamiento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Cambria"/>
                <a:cs typeface="Cambria"/>
              </a:rPr>
              <a:t>seguro.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000" b="1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FFFFFF"/>
                </a:solidFill>
                <a:latin typeface="Cambria"/>
                <a:cs typeface="Cambria"/>
              </a:rPr>
              <a:t>costo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esta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2000" b="1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35" dirty="0">
                <a:solidFill>
                  <a:srgbClr val="FFFFFF"/>
                </a:solidFill>
                <a:latin typeface="Cambria"/>
                <a:cs typeface="Cambria"/>
              </a:rPr>
              <a:t>función</a:t>
            </a:r>
            <a:r>
              <a:rPr sz="2000" b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Cambria"/>
                <a:cs typeface="Cambria"/>
              </a:rPr>
              <a:t>numero</a:t>
            </a:r>
            <a:r>
              <a:rPr sz="2000" b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Cambria"/>
                <a:cs typeface="Cambria"/>
              </a:rPr>
              <a:t>horas,	curso </a:t>
            </a:r>
            <a:r>
              <a:rPr sz="2000" b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elegido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80" dirty="0">
                <a:solidFill>
                  <a:srgbClr val="FFFFFF"/>
                </a:solidFill>
                <a:latin typeface="Cambria"/>
                <a:cs typeface="Cambria"/>
              </a:rPr>
              <a:t>y	</a:t>
            </a:r>
            <a:r>
              <a:rPr sz="2000" b="1" spc="114" dirty="0">
                <a:solidFill>
                  <a:srgbClr val="FFFFFF"/>
                </a:solidFill>
                <a:latin typeface="Cambria"/>
                <a:cs typeface="Cambria"/>
              </a:rPr>
              <a:t>tipo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alojamiento,</a:t>
            </a:r>
            <a:r>
              <a:rPr sz="2000" b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este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Cambria"/>
                <a:cs typeface="Cambria"/>
              </a:rPr>
              <a:t>puede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Cambria"/>
                <a:cs typeface="Cambria"/>
              </a:rPr>
              <a:t>variar</a:t>
            </a:r>
            <a:r>
              <a:rPr sz="2000" b="1" spc="2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Cambria"/>
                <a:cs typeface="Cambria"/>
              </a:rPr>
              <a:t>dedes	</a:t>
            </a:r>
            <a:r>
              <a:rPr sz="2000" b="1" spc="215" dirty="0">
                <a:solidFill>
                  <a:srgbClr val="FFFFFF"/>
                </a:solidFill>
                <a:latin typeface="Cambria"/>
                <a:cs typeface="Cambria"/>
              </a:rPr>
              <a:t>US$</a:t>
            </a:r>
            <a:r>
              <a:rPr sz="2000" b="1" spc="2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30" dirty="0">
                <a:solidFill>
                  <a:srgbClr val="FFFFFF"/>
                </a:solidFill>
                <a:latin typeface="Cambria"/>
                <a:cs typeface="Cambria"/>
              </a:rPr>
              <a:t>630		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hastas </a:t>
            </a:r>
            <a:r>
              <a:rPr sz="2000" b="1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215" dirty="0">
                <a:solidFill>
                  <a:srgbClr val="FFFFFF"/>
                </a:solidFill>
                <a:latin typeface="Cambria"/>
                <a:cs typeface="Cambria"/>
              </a:rPr>
              <a:t>US$</a:t>
            </a:r>
            <a:r>
              <a:rPr sz="2000" b="1" spc="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mbria"/>
                <a:cs typeface="Cambria"/>
              </a:rPr>
              <a:t>900.	</a:t>
            </a:r>
            <a:r>
              <a:rPr sz="2000" b="1" spc="21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000" b="1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mbria"/>
                <a:cs typeface="Cambria"/>
              </a:rPr>
              <a:t>realidad	</a:t>
            </a:r>
            <a:r>
              <a:rPr sz="2000" b="1" spc="105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r>
              <a:rPr sz="2000" b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sz="2000" b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Cambria"/>
                <a:cs typeface="Cambria"/>
              </a:rPr>
              <a:t>valor </a:t>
            </a:r>
            <a:r>
              <a:rPr sz="20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mbria"/>
                <a:cs typeface="Cambria"/>
              </a:rPr>
              <a:t>agregado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14" dirty="0">
                <a:solidFill>
                  <a:srgbClr val="FFFFFF"/>
                </a:solidFill>
                <a:latin typeface="Cambria"/>
                <a:cs typeface="Cambria"/>
              </a:rPr>
              <a:t>ayuda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2000" b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000" b="1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Cambria"/>
                <a:cs typeface="Cambria"/>
              </a:rPr>
              <a:t>desarrollo </a:t>
            </a:r>
            <a:r>
              <a:rPr sz="20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45" dirty="0">
                <a:solidFill>
                  <a:srgbClr val="FFFFFF"/>
                </a:solidFill>
                <a:latin typeface="Cambria"/>
                <a:cs typeface="Cambria"/>
              </a:rPr>
              <a:t>tanto</a:t>
            </a:r>
            <a:r>
              <a:rPr sz="2000" b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Cambria"/>
                <a:cs typeface="Cambria"/>
              </a:rPr>
              <a:t>personal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Cambria"/>
                <a:cs typeface="Cambria"/>
              </a:rPr>
              <a:t>como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profesional</a:t>
            </a:r>
            <a:r>
              <a:rPr sz="2000" b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Cambria"/>
                <a:cs typeface="Cambria"/>
              </a:rPr>
              <a:t>del </a:t>
            </a:r>
            <a:r>
              <a:rPr sz="20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mbria"/>
                <a:cs typeface="Cambria"/>
              </a:rPr>
              <a:t>estudiante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1750" y="844867"/>
            <a:ext cx="2962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MAS</a:t>
            </a:r>
            <a:r>
              <a:rPr sz="1800" spc="-25" dirty="0"/>
              <a:t> </a:t>
            </a:r>
            <a:r>
              <a:rPr sz="1800" spc="-5" dirty="0"/>
              <a:t>TIEMPO</a:t>
            </a:r>
            <a:r>
              <a:rPr sz="1800" spc="-25" dirty="0"/>
              <a:t> </a:t>
            </a:r>
            <a:r>
              <a:rPr sz="1800" spc="-5" dirty="0"/>
              <a:t>EN</a:t>
            </a:r>
            <a:r>
              <a:rPr sz="1800" spc="-25" dirty="0"/>
              <a:t> </a:t>
            </a:r>
            <a:r>
              <a:rPr sz="1800" dirty="0"/>
              <a:t>WESLI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725831"/>
            <a:ext cx="6957059" cy="46742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660" y="6095999"/>
            <a:ext cx="6629400" cy="685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880" y="2636520"/>
            <a:ext cx="2669540" cy="17754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9640" y="2489200"/>
            <a:ext cx="1905000" cy="2070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2809239"/>
            <a:ext cx="4320540" cy="1508760"/>
          </a:xfrm>
          <a:custGeom>
            <a:avLst/>
            <a:gdLst/>
            <a:ahLst/>
            <a:cxnLst/>
            <a:rect l="l" t="t" r="r" b="b"/>
            <a:pathLst>
              <a:path w="4320540" h="1508760">
                <a:moveTo>
                  <a:pt x="0" y="1508760"/>
                </a:moveTo>
                <a:lnTo>
                  <a:pt x="4320540" y="1508760"/>
                </a:lnTo>
                <a:lnTo>
                  <a:pt x="4320540" y="0"/>
                </a:lnTo>
                <a:lnTo>
                  <a:pt x="0" y="0"/>
                </a:lnTo>
                <a:lnTo>
                  <a:pt x="0" y="1508760"/>
                </a:lnTo>
                <a:close/>
              </a:path>
            </a:pathLst>
          </a:custGeom>
          <a:ln w="190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054" y="2838703"/>
            <a:ext cx="41636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Son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más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lang="es-ES" sz="1400" spc="-5" dirty="0">
                <a:latin typeface="Arial MT"/>
                <a:cs typeface="Arial MT"/>
              </a:rPr>
              <a:t>42</a:t>
            </a:r>
            <a:r>
              <a:rPr sz="1400" spc="-5" dirty="0">
                <a:latin typeface="Arial MT"/>
                <a:cs typeface="Arial MT"/>
              </a:rPr>
              <a:t>00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participantes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hemos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enviado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estos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</a:t>
            </a:r>
            <a:r>
              <a:rPr lang="es-ES" sz="1400" spc="-5" dirty="0">
                <a:latin typeface="Arial MT"/>
                <a:cs typeface="Arial MT"/>
              </a:rPr>
              <a:t>9 </a:t>
            </a:r>
            <a:r>
              <a:rPr sz="1400" spc="-5" dirty="0" err="1">
                <a:latin typeface="Arial MT"/>
                <a:cs typeface="Arial MT"/>
              </a:rPr>
              <a:t>años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los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programas:</a:t>
            </a:r>
          </a:p>
          <a:p>
            <a:pPr marL="299720" indent="-287020">
              <a:lnSpc>
                <a:spcPct val="100000"/>
              </a:lnSpc>
              <a:buClr>
                <a:srgbClr val="EA5F00"/>
              </a:buClr>
              <a:buFont typeface="Arial MT"/>
              <a:buChar char="•"/>
              <a:tabLst>
                <a:tab pos="299085" algn="l"/>
                <a:tab pos="299720" algn="l"/>
                <a:tab pos="2049780" algn="l"/>
              </a:tabLst>
            </a:pPr>
            <a:r>
              <a:rPr sz="1600" b="1" spc="-10" dirty="0">
                <a:latin typeface="Arial"/>
                <a:cs typeface="Arial"/>
              </a:rPr>
              <a:t>Work</a:t>
            </a:r>
            <a:r>
              <a:rPr sz="1600" b="1" dirty="0">
                <a:latin typeface="Arial"/>
                <a:cs typeface="Arial"/>
              </a:rPr>
              <a:t> &amp;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Travel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	</a:t>
            </a:r>
            <a:r>
              <a:rPr sz="1600" b="1" spc="-5" dirty="0">
                <a:latin typeface="Arial"/>
                <a:cs typeface="Arial"/>
              </a:rPr>
              <a:t>Internship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54" y="3569138"/>
            <a:ext cx="2571115" cy="6838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80"/>
              </a:spcBef>
            </a:pPr>
            <a:r>
              <a:rPr sz="1050" dirty="0">
                <a:latin typeface="Arial MT"/>
                <a:cs typeface="Arial MT"/>
              </a:rPr>
              <a:t>Estados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Unidos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,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Australia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y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Canada</a:t>
            </a:r>
            <a:endParaRPr sz="105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10"/>
              </a:spcBef>
              <a:buClr>
                <a:srgbClr val="EA5F00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International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50"/>
              </a:spcBef>
            </a:pPr>
            <a:r>
              <a:rPr sz="1050" dirty="0">
                <a:latin typeface="Arial MT"/>
                <a:cs typeface="Arial MT"/>
              </a:rPr>
              <a:t>Diversas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partes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del</a:t>
            </a:r>
            <a:r>
              <a:rPr sz="1050" spc="26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mundo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59" y="713740"/>
            <a:ext cx="4107179" cy="955040"/>
          </a:xfrm>
          <a:prstGeom prst="rect">
            <a:avLst/>
          </a:prstGeom>
          <a:ln w="19050">
            <a:solidFill>
              <a:srgbClr val="FF33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 MT"/>
                <a:cs typeface="Arial MT"/>
              </a:rPr>
              <a:t>Somos </a:t>
            </a:r>
            <a:r>
              <a:rPr sz="1400" spc="-10" dirty="0">
                <a:latin typeface="Arial MT"/>
                <a:cs typeface="Arial MT"/>
              </a:rPr>
              <a:t>una </a:t>
            </a:r>
            <a:r>
              <a:rPr sz="1400" spc="-5" dirty="0">
                <a:latin typeface="Arial MT"/>
                <a:cs typeface="Arial MT"/>
              </a:rPr>
              <a:t>Organización </a:t>
            </a:r>
            <a:r>
              <a:rPr sz="1400" spc="-15" dirty="0">
                <a:latin typeface="Arial MT"/>
                <a:cs typeface="Arial MT"/>
              </a:rPr>
              <a:t>cuya </a:t>
            </a:r>
            <a:r>
              <a:rPr sz="1400" b="1" spc="-5" dirty="0">
                <a:latin typeface="Arial"/>
                <a:cs typeface="Arial"/>
              </a:rPr>
              <a:t>misión </a:t>
            </a:r>
            <a:r>
              <a:rPr sz="1400" spc="-5" dirty="0">
                <a:latin typeface="Arial MT"/>
                <a:cs typeface="Arial MT"/>
              </a:rPr>
              <a:t>es trabajar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desarrollo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integral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nuestros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participantes poniendo a su </a:t>
            </a:r>
            <a:r>
              <a:rPr sz="1400" dirty="0">
                <a:latin typeface="Arial MT"/>
                <a:cs typeface="Arial MT"/>
              </a:rPr>
              <a:t>alcance </a:t>
            </a:r>
            <a:r>
              <a:rPr sz="1400" spc="-5" dirty="0">
                <a:latin typeface="Arial MT"/>
                <a:cs typeface="Arial MT"/>
              </a:rPr>
              <a:t>programas 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medida.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6440" y="1724660"/>
            <a:ext cx="4180840" cy="1168400"/>
          </a:xfrm>
          <a:custGeom>
            <a:avLst/>
            <a:gdLst/>
            <a:ahLst/>
            <a:cxnLst/>
            <a:rect l="l" t="t" r="r" b="b"/>
            <a:pathLst>
              <a:path w="4180840" h="1168400">
                <a:moveTo>
                  <a:pt x="0" y="1168400"/>
                </a:moveTo>
                <a:lnTo>
                  <a:pt x="4180840" y="1168400"/>
                </a:lnTo>
                <a:lnTo>
                  <a:pt x="4180840" y="0"/>
                </a:lnTo>
                <a:lnTo>
                  <a:pt x="0" y="0"/>
                </a:lnTo>
                <a:lnTo>
                  <a:pt x="0" y="116840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29150" y="1752853"/>
            <a:ext cx="4011929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Nuestra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visión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es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brindar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atención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personalizada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través </a:t>
            </a:r>
            <a:r>
              <a:rPr sz="1400" dirty="0">
                <a:latin typeface="Arial MT"/>
                <a:cs typeface="Arial MT"/>
              </a:rPr>
              <a:t>de ella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hacer </a:t>
            </a:r>
            <a:r>
              <a:rPr sz="1400" spc="-5" dirty="0">
                <a:latin typeface="Arial MT"/>
                <a:cs typeface="Arial MT"/>
              </a:rPr>
              <a:t>realidad </a:t>
            </a:r>
            <a:r>
              <a:rPr sz="1400" dirty="0">
                <a:latin typeface="Arial MT"/>
                <a:cs typeface="Arial MT"/>
              </a:rPr>
              <a:t>el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sueño 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tener una vivencia </a:t>
            </a:r>
            <a:r>
              <a:rPr sz="1400" spc="-15" dirty="0">
                <a:latin typeface="Arial MT"/>
                <a:cs typeface="Arial MT"/>
              </a:rPr>
              <a:t>en </a:t>
            </a:r>
            <a:r>
              <a:rPr sz="1400" spc="-5" dirty="0">
                <a:latin typeface="Arial MT"/>
                <a:cs typeface="Arial MT"/>
              </a:rPr>
              <a:t>el </a:t>
            </a:r>
            <a:r>
              <a:rPr sz="1400" spc="-10" dirty="0">
                <a:latin typeface="Arial MT"/>
                <a:cs typeface="Arial MT"/>
              </a:rPr>
              <a:t>extranjero,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cual será un pilar en su vida futura. </a:t>
            </a:r>
            <a:r>
              <a:rPr sz="1400" dirty="0">
                <a:latin typeface="Arial MT"/>
                <a:cs typeface="Arial MT"/>
              </a:rPr>
              <a:t>Somos </a:t>
            </a:r>
            <a:r>
              <a:rPr sz="1400" spc="-10" dirty="0">
                <a:latin typeface="Arial MT"/>
                <a:cs typeface="Arial MT"/>
              </a:rPr>
              <a:t>una </a:t>
            </a:r>
            <a:r>
              <a:rPr sz="1400" spc="-5" dirty="0">
                <a:latin typeface="Arial MT"/>
                <a:cs typeface="Arial MT"/>
              </a:rPr>
              <a:t> pequeña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gran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empresa.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1844039"/>
            <a:ext cx="1460500" cy="541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4259" y="4257040"/>
            <a:ext cx="1071880" cy="10718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5294" y="120390"/>
            <a:ext cx="1256721" cy="14239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3269" y="2487929"/>
            <a:ext cx="202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BEBEBE"/>
                </a:solidFill>
                <a:latin typeface="Arial MT"/>
                <a:cs typeface="Arial MT"/>
              </a:rPr>
              <a:t>Acreditación</a:t>
            </a:r>
            <a:r>
              <a:rPr sz="1200" spc="365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Arial MT"/>
                <a:cs typeface="Arial MT"/>
              </a:rPr>
              <a:t>Gob</a:t>
            </a:r>
            <a:r>
              <a:rPr sz="1200" spc="-80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BEBEBE"/>
                </a:solidFill>
                <a:latin typeface="Arial MT"/>
                <a:cs typeface="Arial MT"/>
              </a:rPr>
              <a:t>Australiano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1479" y="3958590"/>
            <a:ext cx="252539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BEBEBE"/>
                </a:solidFill>
                <a:latin typeface="Arial MT"/>
                <a:cs typeface="Arial MT"/>
              </a:rPr>
              <a:t>Acreditación</a:t>
            </a:r>
            <a:r>
              <a:rPr sz="1050" spc="315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BEBEBE"/>
                </a:solidFill>
                <a:latin typeface="Arial MT"/>
                <a:cs typeface="Arial MT"/>
              </a:rPr>
              <a:t>Organismos</a:t>
            </a:r>
            <a:r>
              <a:rPr sz="1050" spc="280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BEBEBE"/>
                </a:solidFill>
                <a:latin typeface="Arial MT"/>
                <a:cs typeface="Arial MT"/>
              </a:rPr>
              <a:t>Internacionales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579" y="3129279"/>
            <a:ext cx="2931160" cy="8001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266" y="63719"/>
            <a:ext cx="567798" cy="5097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0500" y="4074159"/>
            <a:ext cx="2433320" cy="125729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71450" y="4583429"/>
            <a:ext cx="4572000" cy="955040"/>
          </a:xfrm>
          <a:custGeom>
            <a:avLst/>
            <a:gdLst/>
            <a:ahLst/>
            <a:cxnLst/>
            <a:rect l="l" t="t" r="r" b="b"/>
            <a:pathLst>
              <a:path w="4572000" h="955039">
                <a:moveTo>
                  <a:pt x="0" y="955040"/>
                </a:moveTo>
                <a:lnTo>
                  <a:pt x="4572000" y="955040"/>
                </a:lnTo>
                <a:lnTo>
                  <a:pt x="4572000" y="0"/>
                </a:lnTo>
                <a:lnTo>
                  <a:pt x="0" y="0"/>
                </a:lnTo>
                <a:lnTo>
                  <a:pt x="0" y="955040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2572" y="4611623"/>
            <a:ext cx="44043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Representamos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Colegios,</a:t>
            </a:r>
            <a:r>
              <a:rPr sz="1400" dirty="0">
                <a:latin typeface="Arial MT"/>
                <a:cs typeface="Arial MT"/>
              </a:rPr>
              <a:t> Escuelas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Idiomas,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Universidades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así </a:t>
            </a:r>
            <a:r>
              <a:rPr sz="1400" spc="-5" dirty="0">
                <a:latin typeface="Arial MT"/>
                <a:cs typeface="Arial MT"/>
              </a:rPr>
              <a:t>como </a:t>
            </a:r>
            <a:r>
              <a:rPr sz="1400" spc="-10" dirty="0">
                <a:latin typeface="Arial MT"/>
                <a:cs typeface="Arial MT"/>
              </a:rPr>
              <a:t>Centros</a:t>
            </a:r>
            <a:r>
              <a:rPr sz="1400" spc="7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deportivos en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EA5F00"/>
                </a:solidFill>
                <a:latin typeface="Arial"/>
                <a:cs typeface="Arial"/>
              </a:rPr>
              <a:t>todo </a:t>
            </a:r>
            <a:r>
              <a:rPr sz="1400" b="1" spc="-5" dirty="0">
                <a:solidFill>
                  <a:srgbClr val="EA5F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A5F00"/>
                </a:solidFill>
                <a:latin typeface="Arial"/>
                <a:cs typeface="Arial"/>
              </a:rPr>
              <a:t>el </a:t>
            </a:r>
            <a:r>
              <a:rPr sz="1400" b="1" spc="-5" dirty="0">
                <a:solidFill>
                  <a:srgbClr val="EA5F00"/>
                </a:solidFill>
                <a:latin typeface="Arial"/>
                <a:cs typeface="Arial"/>
              </a:rPr>
              <a:t>mundo </a:t>
            </a:r>
            <a:r>
              <a:rPr sz="1400" spc="-5" dirty="0">
                <a:latin typeface="Arial MT"/>
                <a:cs typeface="Arial MT"/>
              </a:rPr>
              <a:t>donde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anualmente enviamos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personas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de 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diversa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edad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 casi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todo el</a:t>
            </a:r>
            <a:r>
              <a:rPr sz="1400" dirty="0">
                <a:latin typeface="Arial MT"/>
                <a:cs typeface="Arial MT"/>
              </a:rPr>
              <a:t> mundo.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17420" y="3520440"/>
            <a:ext cx="1753235" cy="953135"/>
            <a:chOff x="2217420" y="3520440"/>
            <a:chExt cx="1753235" cy="9531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7420" y="4030942"/>
              <a:ext cx="376174" cy="4295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6360" y="4025887"/>
              <a:ext cx="383806" cy="4244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0860" y="4020807"/>
              <a:ext cx="381279" cy="4523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8540" y="3987787"/>
              <a:ext cx="411746" cy="4574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6560" y="3568687"/>
              <a:ext cx="411772" cy="5971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4560" y="3520440"/>
              <a:ext cx="472719" cy="599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00" y="375920"/>
            <a:ext cx="7519034" cy="1120775"/>
            <a:chOff x="635000" y="375920"/>
            <a:chExt cx="7519034" cy="1120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83" y="767602"/>
              <a:ext cx="296947" cy="4053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00" y="375920"/>
              <a:ext cx="7208774" cy="11203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0580" y="375920"/>
              <a:ext cx="973074" cy="11203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062" y="513397"/>
            <a:ext cx="71939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Arial"/>
                <a:cs typeface="Arial"/>
              </a:rPr>
              <a:t>¿Qué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incluyen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los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programa?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0139" y="3934459"/>
            <a:ext cx="4363720" cy="2159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2140" y="1483360"/>
            <a:ext cx="7487920" cy="2402840"/>
          </a:xfrm>
          <a:custGeom>
            <a:avLst/>
            <a:gdLst/>
            <a:ahLst/>
            <a:cxnLst/>
            <a:rect l="l" t="t" r="r" b="b"/>
            <a:pathLst>
              <a:path w="7487920" h="2402840">
                <a:moveTo>
                  <a:pt x="7487920" y="0"/>
                </a:moveTo>
                <a:lnTo>
                  <a:pt x="0" y="0"/>
                </a:lnTo>
                <a:lnTo>
                  <a:pt x="0" y="2402840"/>
                </a:lnTo>
                <a:lnTo>
                  <a:pt x="7487920" y="2402840"/>
                </a:lnTo>
                <a:lnTo>
                  <a:pt x="7487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140" y="1483360"/>
            <a:ext cx="7487920" cy="240284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070"/>
              </a:spcBef>
              <a:buClr>
                <a:srgbClr val="FF3300"/>
              </a:buClr>
              <a:buFont typeface="Wingdings"/>
              <a:buChar char=""/>
              <a:tabLst>
                <a:tab pos="433070" algn="l"/>
                <a:tab pos="433705" algn="l"/>
                <a:tab pos="2955925" algn="l"/>
                <a:tab pos="5562600" algn="l"/>
              </a:tabLst>
            </a:pPr>
            <a:r>
              <a:rPr sz="2000" dirty="0">
                <a:latin typeface="Arial MT"/>
                <a:cs typeface="Arial MT"/>
              </a:rPr>
              <a:t>Asesoramiento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antes	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durante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todo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viaje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	lo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requieren.</a:t>
            </a:r>
            <a:endParaRPr sz="200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205"/>
              </a:spcBef>
              <a:buClr>
                <a:srgbClr val="FF3300"/>
              </a:buClr>
              <a:buFont typeface="Wingdings"/>
              <a:buChar char=""/>
              <a:tabLst>
                <a:tab pos="433070" algn="l"/>
                <a:tab pos="433705" algn="l"/>
              </a:tabLst>
            </a:pPr>
            <a:r>
              <a:rPr sz="2000" dirty="0">
                <a:latin typeface="Arial MT"/>
                <a:cs typeface="Arial MT"/>
              </a:rPr>
              <a:t>Charlas 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orientación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antes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viaje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los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tips.</a:t>
            </a:r>
            <a:endParaRPr sz="200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33070" algn="l"/>
                <a:tab pos="433705" algn="l"/>
              </a:tabLst>
            </a:pPr>
            <a:r>
              <a:rPr sz="2000" dirty="0">
                <a:latin typeface="Arial MT"/>
                <a:cs typeface="Arial MT"/>
              </a:rPr>
              <a:t>Asesoramiento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para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obtención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visas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requeridas.</a:t>
            </a:r>
            <a:endParaRPr sz="2000">
              <a:latin typeface="Arial MT"/>
              <a:cs typeface="Arial MT"/>
            </a:endParaRPr>
          </a:p>
          <a:p>
            <a:pPr marL="433705" indent="-34353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33070" algn="l"/>
                <a:tab pos="433705" algn="l"/>
              </a:tabLst>
            </a:pPr>
            <a:r>
              <a:rPr sz="2000" dirty="0">
                <a:latin typeface="Arial MT"/>
                <a:cs typeface="Arial MT"/>
              </a:rPr>
              <a:t>Certificado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final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curso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</a:t>
            </a:r>
            <a:r>
              <a:rPr sz="1600" spc="-5" dirty="0">
                <a:latin typeface="Arial MT"/>
                <a:cs typeface="Arial MT"/>
              </a:rPr>
              <a:t>cuando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va</a:t>
            </a:r>
            <a:r>
              <a:rPr sz="1600" spc="-10" dirty="0">
                <a:latin typeface="Arial MT"/>
                <a:cs typeface="Arial MT"/>
              </a:rPr>
              <a:t> en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grupos,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son</a:t>
            </a:r>
            <a:endParaRPr sz="1600">
              <a:latin typeface="Arial MT"/>
              <a:cs typeface="Arial MT"/>
            </a:endParaRPr>
          </a:p>
          <a:p>
            <a:pPr marL="433070">
              <a:lnSpc>
                <a:spcPct val="100000"/>
              </a:lnSpc>
              <a:spcBef>
                <a:spcPts val="1200"/>
              </a:spcBef>
            </a:pPr>
            <a:r>
              <a:rPr sz="1600" spc="-10" dirty="0">
                <a:latin typeface="Arial MT"/>
                <a:cs typeface="Arial MT"/>
              </a:rPr>
              <a:t>entregados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Students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Partners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una</a:t>
            </a:r>
            <a:r>
              <a:rPr sz="1600" dirty="0">
                <a:latin typeface="Arial MT"/>
                <a:cs typeface="Arial MT"/>
              </a:rPr>
              <a:t> vez</a:t>
            </a:r>
            <a:r>
              <a:rPr sz="1600" spc="-10" dirty="0">
                <a:latin typeface="Arial MT"/>
                <a:cs typeface="Arial MT"/>
              </a:rPr>
              <a:t> en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Perú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).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6019" y="340359"/>
            <a:ext cx="1427479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3957" y="416559"/>
            <a:ext cx="4761865" cy="1120775"/>
            <a:chOff x="1183957" y="416559"/>
            <a:chExt cx="4761865" cy="1120775"/>
          </a:xfrm>
        </p:grpSpPr>
        <p:sp>
          <p:nvSpPr>
            <p:cNvPr id="3" name="object 3"/>
            <p:cNvSpPr/>
            <p:nvPr/>
          </p:nvSpPr>
          <p:spPr>
            <a:xfrm>
              <a:off x="1188719" y="533399"/>
              <a:ext cx="4752340" cy="734060"/>
            </a:xfrm>
            <a:custGeom>
              <a:avLst/>
              <a:gdLst/>
              <a:ahLst/>
              <a:cxnLst/>
              <a:rect l="l" t="t" r="r" b="b"/>
              <a:pathLst>
                <a:path w="4752340" h="734060">
                  <a:moveTo>
                    <a:pt x="0" y="734060"/>
                  </a:moveTo>
                  <a:lnTo>
                    <a:pt x="4752339" y="734060"/>
                  </a:lnTo>
                  <a:lnTo>
                    <a:pt x="4752339" y="0"/>
                  </a:lnTo>
                  <a:lnTo>
                    <a:pt x="0" y="0"/>
                  </a:lnTo>
                  <a:lnTo>
                    <a:pt x="0" y="73406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79" y="416559"/>
              <a:ext cx="3444494" cy="11203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1539" y="556323"/>
            <a:ext cx="2805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" dirty="0">
                <a:latin typeface="Arial"/>
                <a:cs typeface="Arial"/>
              </a:rPr>
              <a:t>Inscripción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9648" y="120802"/>
            <a:ext cx="966868" cy="102473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80339" y="1711960"/>
            <a:ext cx="7785100" cy="3324860"/>
          </a:xfrm>
          <a:custGeom>
            <a:avLst/>
            <a:gdLst/>
            <a:ahLst/>
            <a:cxnLst/>
            <a:rect l="l" t="t" r="r" b="b"/>
            <a:pathLst>
              <a:path w="7785100" h="3324860">
                <a:moveTo>
                  <a:pt x="0" y="3324860"/>
                </a:moveTo>
                <a:lnTo>
                  <a:pt x="7785100" y="3324860"/>
                </a:lnTo>
                <a:lnTo>
                  <a:pt x="7785100" y="0"/>
                </a:lnTo>
                <a:lnTo>
                  <a:pt x="0" y="0"/>
                </a:lnTo>
                <a:lnTo>
                  <a:pt x="0" y="3324860"/>
                </a:lnTo>
                <a:close/>
              </a:path>
            </a:pathLst>
          </a:custGeom>
          <a:ln w="952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127" y="1681734"/>
            <a:ext cx="7391400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4820" indent="-452755">
              <a:lnSpc>
                <a:spcPct val="100000"/>
              </a:lnSpc>
              <a:spcBef>
                <a:spcPts val="1300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  <a:tab pos="3923029" algn="l"/>
                <a:tab pos="4344035" algn="l"/>
              </a:tabLst>
            </a:pPr>
            <a:r>
              <a:rPr sz="2000" dirty="0">
                <a:latin typeface="Arial MT"/>
                <a:cs typeface="Arial MT"/>
              </a:rPr>
              <a:t>Indispensable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abrir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su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cuenta	en	nuestra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web</a:t>
            </a:r>
            <a:r>
              <a:rPr sz="20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https://n9.cl/lop06</a:t>
            </a:r>
            <a:endParaRPr sz="1600" dirty="0">
              <a:latin typeface="Arial MT"/>
              <a:cs typeface="Arial MT"/>
            </a:endParaRPr>
          </a:p>
          <a:p>
            <a:pPr marL="464820" indent="-45275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</a:tabLst>
            </a:pPr>
            <a:r>
              <a:rPr sz="2000" dirty="0">
                <a:latin typeface="Arial MT"/>
                <a:cs typeface="Arial MT"/>
              </a:rPr>
              <a:t>Escanear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pasaporte.</a:t>
            </a:r>
          </a:p>
          <a:p>
            <a:pPr marL="464820" indent="-45275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  <a:tab pos="3694429" algn="l"/>
                <a:tab pos="4822190" algn="l"/>
              </a:tabLst>
            </a:pPr>
            <a:r>
              <a:rPr sz="2000" spc="-5" dirty="0">
                <a:latin typeface="Arial MT"/>
                <a:cs typeface="Arial MT"/>
              </a:rPr>
              <a:t>2</a:t>
            </a:r>
            <a:r>
              <a:rPr sz="2000" dirty="0">
                <a:latin typeface="Arial MT"/>
                <a:cs typeface="Arial MT"/>
              </a:rPr>
              <a:t> referencias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profesores	</a:t>
            </a:r>
            <a:r>
              <a:rPr sz="2000" spc="-5" dirty="0">
                <a:latin typeface="Arial MT"/>
                <a:cs typeface="Arial MT"/>
              </a:rPr>
              <a:t>(Solicitar	</a:t>
            </a:r>
            <a:r>
              <a:rPr sz="2000" dirty="0">
                <a:latin typeface="Arial MT"/>
                <a:cs typeface="Arial MT"/>
              </a:rPr>
              <a:t>modelo)</a:t>
            </a:r>
          </a:p>
          <a:p>
            <a:pPr marL="464820" indent="-45275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  <a:tab pos="3864610" algn="l"/>
              </a:tabLst>
            </a:pPr>
            <a:r>
              <a:rPr sz="2000" dirty="0">
                <a:latin typeface="Arial MT"/>
                <a:cs typeface="Arial MT"/>
              </a:rPr>
              <a:t>Documento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que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acredite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que	</a:t>
            </a:r>
            <a:r>
              <a:rPr sz="2000" dirty="0">
                <a:latin typeface="Arial MT"/>
                <a:cs typeface="Arial MT"/>
              </a:rPr>
              <a:t>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estudiante.</a:t>
            </a:r>
          </a:p>
          <a:p>
            <a:pPr marL="464820" indent="-452755">
              <a:lnSpc>
                <a:spcPct val="100000"/>
              </a:lnSpc>
              <a:spcBef>
                <a:spcPts val="1205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</a:tabLst>
            </a:pPr>
            <a:r>
              <a:rPr sz="2000" dirty="0">
                <a:latin typeface="Arial MT"/>
                <a:cs typeface="Arial MT"/>
              </a:rPr>
              <a:t>Foto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tamaño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carnet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pasaporte.</a:t>
            </a:r>
          </a:p>
          <a:p>
            <a:pPr marL="464820" indent="-452755">
              <a:lnSpc>
                <a:spcPct val="100000"/>
              </a:lnSpc>
              <a:spcBef>
                <a:spcPts val="1200"/>
              </a:spcBef>
              <a:buClr>
                <a:srgbClr val="FF3300"/>
              </a:buClr>
              <a:buFont typeface="Wingdings"/>
              <a:buChar char=""/>
              <a:tabLst>
                <a:tab pos="464820" algn="l"/>
                <a:tab pos="465455" algn="l"/>
                <a:tab pos="3312160" algn="l"/>
              </a:tabLst>
            </a:pPr>
            <a:r>
              <a:rPr sz="2000" dirty="0">
                <a:latin typeface="Arial MT"/>
                <a:cs typeface="Arial MT"/>
              </a:rPr>
              <a:t>Abonar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primera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cuota	en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nuestra</a:t>
            </a:r>
          </a:p>
          <a:p>
            <a:pPr marL="46482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cuenta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BCP.</a:t>
            </a:r>
            <a:r>
              <a:rPr lang="es-ES" sz="2000" spc="-65" dirty="0">
                <a:latin typeface="Arial MT"/>
                <a:cs typeface="Arial MT"/>
              </a:rPr>
              <a:t> O Scotia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66" y="63719"/>
            <a:ext cx="567798" cy="5097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7900" y="3959859"/>
            <a:ext cx="3685540" cy="2240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6417" y="1263015"/>
            <a:ext cx="5747385" cy="351891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Solicitamos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Reserva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  <a:tab pos="2471420" algn="l"/>
              </a:tabLst>
            </a:pPr>
            <a:r>
              <a:rPr sz="1800" dirty="0">
                <a:latin typeface="Arial MT"/>
                <a:cs typeface="Arial MT"/>
              </a:rPr>
              <a:t>Entregamos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carta	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aceptación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lang="es-ES" sz="1800" spc="-5" dirty="0">
                <a:latin typeface="Arial MT"/>
                <a:cs typeface="Arial MT"/>
              </a:rPr>
              <a:t>Tratamos de confirmar las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aerolínea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lang="es-ES" sz="1800" dirty="0">
                <a:latin typeface="Arial MT"/>
                <a:cs typeface="Arial MT"/>
              </a:rPr>
              <a:t>cuanto antes</a:t>
            </a:r>
            <a:r>
              <a:rPr sz="1800" spc="-10" dirty="0">
                <a:latin typeface="Arial MT"/>
                <a:cs typeface="Arial MT"/>
              </a:rPr>
              <a:t>..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lang="es-ES" sz="1800" spc="-5" dirty="0">
                <a:latin typeface="Arial MT"/>
                <a:cs typeface="Arial MT"/>
              </a:rPr>
              <a:t>Para los que no tienen 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solicitamos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cuanto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antes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/>
              <a:buChar char=""/>
            </a:pP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/>
              <a:buChar char=""/>
            </a:pPr>
            <a:endParaRPr sz="27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b="1" spc="-15" dirty="0">
                <a:latin typeface="Arial"/>
                <a:cs typeface="Arial"/>
              </a:rPr>
              <a:t>Visa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U.S.A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Clr>
                <a:srgbClr val="FF3300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Aprox.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US$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</a:t>
            </a:r>
            <a:r>
              <a:rPr lang="es-ES" sz="1800" spc="-5" dirty="0">
                <a:latin typeface="Arial MT"/>
                <a:cs typeface="Arial MT"/>
              </a:rPr>
              <a:t>85</a:t>
            </a:r>
            <a:r>
              <a:rPr sz="1800" spc="-5" dirty="0">
                <a:latin typeface="Arial MT"/>
                <a:cs typeface="Arial MT"/>
              </a:rPr>
              <a:t>.00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220" y="215900"/>
            <a:ext cx="4259833" cy="11203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7114" y="356298"/>
            <a:ext cx="36214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5" dirty="0">
                <a:latin typeface="Arial"/>
                <a:cs typeface="Arial"/>
              </a:rPr>
              <a:t>Procedimiento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2479" y="3429000"/>
            <a:ext cx="2913379" cy="1739900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EDD7F29E-DED9-B61A-EA5C-E7D2C30AD7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215900"/>
            <a:ext cx="966868" cy="1024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" y="1867534"/>
            <a:ext cx="7744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WESLI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WISCONSIN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ESL</a:t>
            </a:r>
            <a:r>
              <a:rPr sz="3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1284" y="5468937"/>
            <a:ext cx="44392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WINTER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r>
              <a:rPr sz="3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s-ES" sz="3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45" y="172774"/>
            <a:ext cx="1353748" cy="1447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650" y="517943"/>
            <a:ext cx="1249549" cy="13210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204" y="1476057"/>
            <a:ext cx="4212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ACERCA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5" dirty="0"/>
              <a:t>ESCUELA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82806" y="3894306"/>
            <a:ext cx="5867400" cy="2921000"/>
            <a:chOff x="782806" y="3894306"/>
            <a:chExt cx="5867400" cy="2921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806" y="3894306"/>
              <a:ext cx="2603034" cy="26030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080" y="4005579"/>
              <a:ext cx="2385060" cy="23850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6819" y="6372860"/>
              <a:ext cx="4152900" cy="44195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3269" y="2098928"/>
            <a:ext cx="8108950" cy="411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992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 MT"/>
                <a:cs typeface="Arial MT"/>
              </a:rPr>
              <a:t>Fundada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1981,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WESLI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 </a:t>
            </a:r>
            <a:r>
              <a:rPr sz="1600" spc="-10" dirty="0">
                <a:latin typeface="Arial MT"/>
                <a:cs typeface="Arial MT"/>
              </a:rPr>
              <a:t>ha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ganado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una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excelente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reputación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universidades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colegios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gracias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prepara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estudiantes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internacionales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habilidades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tener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éxito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entornos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académicos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competitivos.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Alumnos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 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todo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mundo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han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tenido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experiencias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interculturales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memorables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satisfactorias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WESLI.</a:t>
            </a:r>
            <a:endParaRPr sz="1600">
              <a:latin typeface="Arial MT"/>
              <a:cs typeface="Arial MT"/>
            </a:endParaRPr>
          </a:p>
          <a:p>
            <a:pPr marL="3251835" indent="-287655">
              <a:lnSpc>
                <a:spcPct val="100000"/>
              </a:lnSpc>
              <a:spcBef>
                <a:spcPts val="1250"/>
              </a:spcBef>
              <a:buClr>
                <a:srgbClr val="FF3300"/>
              </a:buClr>
              <a:buFont typeface="Wingdings"/>
              <a:buChar char=""/>
              <a:tabLst>
                <a:tab pos="3251835" algn="l"/>
              </a:tabLst>
            </a:pPr>
            <a:r>
              <a:rPr sz="1600" spc="5" dirty="0">
                <a:latin typeface="Arial MT"/>
                <a:cs typeface="Arial MT"/>
              </a:rPr>
              <a:t>WESLI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está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situada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centro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Madison,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capital</a:t>
            </a:r>
            <a:endParaRPr sz="1600">
              <a:latin typeface="Arial MT"/>
              <a:cs typeface="Arial MT"/>
            </a:endParaRPr>
          </a:p>
          <a:p>
            <a:pPr marL="32512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Wisconsin.</a:t>
            </a:r>
            <a:endParaRPr sz="1600">
              <a:latin typeface="Arial MT"/>
              <a:cs typeface="Arial MT"/>
            </a:endParaRPr>
          </a:p>
          <a:p>
            <a:pPr marL="3251835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251835" algn="l"/>
              </a:tabLst>
            </a:pPr>
            <a:r>
              <a:rPr sz="1600" spc="-5" dirty="0">
                <a:latin typeface="Arial MT"/>
                <a:cs typeface="Arial MT"/>
              </a:rPr>
              <a:t>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edificio histórico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fácil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acceso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lugares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3251200">
              <a:lnSpc>
                <a:spcPct val="100000"/>
              </a:lnSpc>
            </a:pPr>
            <a:r>
              <a:rPr sz="1600" spc="-10" dirty="0">
                <a:latin typeface="Arial MT"/>
                <a:cs typeface="Arial MT"/>
              </a:rPr>
              <a:t>entretenimiento,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tiendas,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restaurantes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naturaleza.</a:t>
            </a:r>
            <a:endParaRPr sz="1600">
              <a:latin typeface="Arial MT"/>
              <a:cs typeface="Arial MT"/>
            </a:endParaRPr>
          </a:p>
          <a:p>
            <a:pPr marL="3251200" marR="508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251835" algn="l"/>
              </a:tabLst>
            </a:pP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coordinador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actividades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ayuda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estudiantes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encontrar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oportunidades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voluntariado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 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Madison.</a:t>
            </a:r>
            <a:endParaRPr sz="1600">
              <a:latin typeface="Arial MT"/>
              <a:cs typeface="Arial MT"/>
            </a:endParaRPr>
          </a:p>
          <a:p>
            <a:pPr marL="3251200" marR="327025" indent="-287655">
              <a:lnSpc>
                <a:spcPct val="100000"/>
              </a:lnSpc>
              <a:spcBef>
                <a:spcPts val="5"/>
              </a:spcBef>
              <a:buClr>
                <a:srgbClr val="FF3300"/>
              </a:buClr>
              <a:buFont typeface="Wingdings"/>
              <a:buChar char=""/>
              <a:tabLst>
                <a:tab pos="3251835" algn="l"/>
              </a:tabLst>
            </a:pPr>
            <a:r>
              <a:rPr sz="1600" spc="-10" dirty="0">
                <a:latin typeface="Arial MT"/>
                <a:cs typeface="Arial MT"/>
              </a:rPr>
              <a:t>Los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miembros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del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personal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están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disponibles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ayudar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temas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hospedaje,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solicitudes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universitarias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cualquier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otra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pregunta.</a:t>
            </a:r>
            <a:endParaRPr sz="1600">
              <a:latin typeface="Arial MT"/>
              <a:cs typeface="Arial MT"/>
            </a:endParaRPr>
          </a:p>
          <a:p>
            <a:pPr marR="1990089" algn="ctr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110" y="250714"/>
            <a:ext cx="1265679" cy="13568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647" y="400509"/>
            <a:ext cx="1104574" cy="11666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2019" y="3063239"/>
            <a:ext cx="4681220" cy="286258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FECHAS: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79730" indent="-287655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camp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tendrá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semanas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duración</a:t>
            </a:r>
            <a:endParaRPr sz="1800" dirty="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14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 enero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lang="es-ES" spc="-75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febrero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es-ES" sz="18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800" dirty="0">
              <a:latin typeface="Arial MT"/>
              <a:cs typeface="Arial MT"/>
            </a:endParaRPr>
          </a:p>
          <a:p>
            <a:pPr marL="379730" indent="-287655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pueden asistir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800" dirty="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semanas.</a:t>
            </a:r>
            <a:endParaRPr sz="1800" dirty="0">
              <a:latin typeface="Arial MT"/>
              <a:cs typeface="Arial MT"/>
            </a:endParaRPr>
          </a:p>
          <a:p>
            <a:pPr marL="379730" indent="-287655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camp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 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pc="-5" dirty="0">
                <a:solidFill>
                  <a:srgbClr val="FFFFFF"/>
                </a:solidFill>
                <a:latin typeface="Arial MT"/>
                <a:cs typeface="Arial MT"/>
              </a:rPr>
              <a:t>Domingo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 sábado</a:t>
            </a:r>
            <a:endParaRPr sz="1800" dirty="0">
              <a:latin typeface="Arial MT"/>
              <a:cs typeface="Arial MT"/>
            </a:endParaRPr>
          </a:p>
          <a:p>
            <a:pPr marL="379730" marR="463550" indent="-287655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Los estudiantes de 16 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más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años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pueden extender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 estadía el tiempo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deseen.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19" y="10160"/>
            <a:ext cx="1574800" cy="17063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74444" y="1908428"/>
            <a:ext cx="66427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Wesli </a:t>
            </a:r>
            <a:r>
              <a:rPr sz="1800" spc="-5" dirty="0">
                <a:latin typeface="Arial MT"/>
                <a:cs typeface="Arial MT"/>
              </a:rPr>
              <a:t>tiene un programa</a:t>
            </a:r>
            <a:r>
              <a:rPr sz="1800" dirty="0">
                <a:latin typeface="Arial MT"/>
                <a:cs typeface="Arial MT"/>
              </a:rPr>
              <a:t> “T </a:t>
            </a:r>
            <a:r>
              <a:rPr sz="1800" b="1" spc="-15" dirty="0">
                <a:latin typeface="Arial"/>
                <a:cs typeface="Arial"/>
              </a:rPr>
              <a:t>All </a:t>
            </a:r>
            <a:r>
              <a:rPr sz="1800" b="1" spc="-5" dirty="0">
                <a:latin typeface="Arial"/>
                <a:cs typeface="Arial"/>
              </a:rPr>
              <a:t>inclusive” </a:t>
            </a:r>
            <a:r>
              <a:rPr sz="1800" spc="-5" dirty="0">
                <a:latin typeface="Arial MT"/>
                <a:cs typeface="Arial MT"/>
              </a:rPr>
              <a:t>porque en el precio </a:t>
            </a:r>
            <a:r>
              <a:rPr sz="1800" dirty="0">
                <a:latin typeface="Arial MT"/>
                <a:cs typeface="Arial MT"/>
              </a:rPr>
              <a:t> comprende </a:t>
            </a:r>
            <a:r>
              <a:rPr sz="1800" spc="-5" dirty="0">
                <a:latin typeface="Arial MT"/>
                <a:cs typeface="Arial MT"/>
              </a:rPr>
              <a:t>todo lo que se requiere 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spc="-5" dirty="0">
                <a:latin typeface="Arial MT"/>
                <a:cs typeface="Arial MT"/>
              </a:rPr>
              <a:t>de este </a:t>
            </a:r>
            <a:r>
              <a:rPr sz="1800" dirty="0">
                <a:latin typeface="Arial MT"/>
                <a:cs typeface="Arial MT"/>
              </a:rPr>
              <a:t>modo </a:t>
            </a:r>
            <a:r>
              <a:rPr sz="1800" spc="-5" dirty="0">
                <a:latin typeface="Arial MT"/>
                <a:cs typeface="Arial MT"/>
              </a:rPr>
              <a:t>tanto </a:t>
            </a:r>
            <a:r>
              <a:rPr sz="1800" spc="-10" dirty="0">
                <a:latin typeface="Arial MT"/>
                <a:cs typeface="Arial MT"/>
              </a:rPr>
              <a:t>padres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hijos </a:t>
            </a:r>
            <a:r>
              <a:rPr sz="1800" spc="-5" dirty="0">
                <a:latin typeface="Arial MT"/>
                <a:cs typeface="Arial MT"/>
              </a:rPr>
              <a:t>,saben</a:t>
            </a:r>
            <a:r>
              <a:rPr sz="1800" dirty="0">
                <a:latin typeface="Arial MT"/>
                <a:cs typeface="Arial MT"/>
              </a:rPr>
              <a:t> que</a:t>
            </a:r>
            <a:r>
              <a:rPr sz="1800" spc="-5" dirty="0">
                <a:latin typeface="Arial MT"/>
                <a:cs typeface="Arial MT"/>
              </a:rPr>
              <a:t> todas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necesidades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están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cubiertas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únicamente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requieren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propinas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gastos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personales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ACERCA</a:t>
            </a:r>
            <a:r>
              <a:rPr spc="-50" dirty="0"/>
              <a:t> </a:t>
            </a:r>
            <a:r>
              <a:rPr dirty="0"/>
              <a:t>DEL</a:t>
            </a:r>
            <a:r>
              <a:rPr spc="-40" dirty="0"/>
              <a:t> </a:t>
            </a:r>
            <a:r>
              <a:rPr spc="-10" dirty="0"/>
              <a:t>PROGRAMA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6DA0DC-77A5-16B3-C66F-AF231CA96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65" t="16707" r="25000" b="5555"/>
          <a:stretch/>
        </p:blipFill>
        <p:spPr>
          <a:xfrm>
            <a:off x="5687647" y="3189665"/>
            <a:ext cx="302457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40" y="350249"/>
            <a:ext cx="1211579" cy="12778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0"/>
            <a:ext cx="1572260" cy="17063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pc="114" dirty="0"/>
              <a:t>Costo</a:t>
            </a:r>
            <a:r>
              <a:rPr spc="185" dirty="0"/>
              <a:t> </a:t>
            </a:r>
            <a:r>
              <a:rPr spc="80" dirty="0"/>
              <a:t>de</a:t>
            </a:r>
            <a:r>
              <a:rPr spc="135" dirty="0"/>
              <a:t> </a:t>
            </a:r>
            <a:r>
              <a:rPr spc="95" dirty="0"/>
              <a:t>la</a:t>
            </a:r>
            <a:r>
              <a:rPr spc="155" dirty="0"/>
              <a:t> </a:t>
            </a:r>
            <a:r>
              <a:rPr spc="105" dirty="0"/>
              <a:t>matrícula</a:t>
            </a:r>
            <a:r>
              <a:rPr spc="175" dirty="0"/>
              <a:t> </a:t>
            </a:r>
            <a:r>
              <a:rPr spc="55" dirty="0"/>
              <a:t>y</a:t>
            </a:r>
            <a:r>
              <a:rPr spc="140" dirty="0"/>
              <a:t> </a:t>
            </a:r>
            <a:r>
              <a:rPr spc="120" dirty="0"/>
              <a:t>búsqueda</a:t>
            </a:r>
            <a:r>
              <a:rPr spc="180" dirty="0"/>
              <a:t> </a:t>
            </a:r>
            <a:r>
              <a:rPr spc="55" dirty="0"/>
              <a:t>y</a:t>
            </a:r>
            <a:r>
              <a:rPr spc="140" dirty="0"/>
              <a:t> </a:t>
            </a:r>
            <a:r>
              <a:rPr spc="65" dirty="0"/>
              <a:t>reserva</a:t>
            </a:r>
            <a:r>
              <a:rPr spc="200" dirty="0"/>
              <a:t> </a:t>
            </a:r>
            <a:r>
              <a:rPr spc="60" dirty="0"/>
              <a:t>del</a:t>
            </a:r>
          </a:p>
          <a:p>
            <a:pPr marL="299720">
              <a:lnSpc>
                <a:spcPct val="100000"/>
              </a:lnSpc>
            </a:pPr>
            <a:r>
              <a:rPr spc="90" dirty="0"/>
              <a:t>alojamiento.</a:t>
            </a:r>
          </a:p>
          <a:p>
            <a:pPr marL="29972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pc="105" dirty="0"/>
              <a:t>20</a:t>
            </a:r>
            <a:r>
              <a:rPr spc="125" dirty="0"/>
              <a:t> </a:t>
            </a:r>
            <a:r>
              <a:rPr spc="85" dirty="0"/>
              <a:t>lecciones</a:t>
            </a:r>
            <a:r>
              <a:rPr spc="185" dirty="0"/>
              <a:t> </a:t>
            </a:r>
            <a:r>
              <a:rPr spc="80" dirty="0"/>
              <a:t>de</a:t>
            </a:r>
            <a:r>
              <a:rPr spc="145" dirty="0"/>
              <a:t> </a:t>
            </a:r>
            <a:r>
              <a:rPr spc="80" dirty="0"/>
              <a:t>inglés</a:t>
            </a:r>
            <a:r>
              <a:rPr spc="170" dirty="0"/>
              <a:t> </a:t>
            </a:r>
            <a:r>
              <a:rPr spc="60" dirty="0"/>
              <a:t>por</a:t>
            </a:r>
            <a:r>
              <a:rPr spc="140" dirty="0"/>
              <a:t> </a:t>
            </a:r>
            <a:r>
              <a:rPr spc="135" dirty="0"/>
              <a:t>semana.</a:t>
            </a:r>
          </a:p>
          <a:p>
            <a:pPr marL="299720" marR="508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pc="75" dirty="0"/>
              <a:t>Alojamiento</a:t>
            </a:r>
            <a:r>
              <a:rPr spc="185" dirty="0"/>
              <a:t> </a:t>
            </a:r>
            <a:r>
              <a:rPr spc="95" dirty="0"/>
              <a:t>en</a:t>
            </a:r>
            <a:r>
              <a:rPr spc="190" dirty="0"/>
              <a:t> </a:t>
            </a:r>
            <a:r>
              <a:rPr spc="85" dirty="0"/>
              <a:t>residencia</a:t>
            </a:r>
            <a:r>
              <a:rPr spc="160" dirty="0"/>
              <a:t> </a:t>
            </a:r>
            <a:r>
              <a:rPr spc="90" dirty="0"/>
              <a:t>estudiantil</a:t>
            </a:r>
            <a:r>
              <a:rPr spc="185" dirty="0"/>
              <a:t> </a:t>
            </a:r>
            <a:r>
              <a:rPr spc="95" dirty="0"/>
              <a:t>en</a:t>
            </a:r>
            <a:r>
              <a:rPr spc="190" dirty="0"/>
              <a:t> </a:t>
            </a:r>
            <a:r>
              <a:rPr spc="105" dirty="0"/>
              <a:t>cuartos </a:t>
            </a:r>
            <a:r>
              <a:rPr spc="-340" dirty="0"/>
              <a:t> </a:t>
            </a:r>
            <a:r>
              <a:rPr spc="90" dirty="0"/>
              <a:t>compartidos</a:t>
            </a:r>
            <a:r>
              <a:rPr spc="150" dirty="0"/>
              <a:t> </a:t>
            </a:r>
            <a:r>
              <a:rPr spc="45" dirty="0"/>
              <a:t>o</a:t>
            </a:r>
            <a:r>
              <a:rPr spc="150" dirty="0"/>
              <a:t> </a:t>
            </a:r>
            <a:r>
              <a:rPr spc="95" dirty="0"/>
              <a:t>en</a:t>
            </a:r>
            <a:r>
              <a:rPr spc="185" dirty="0"/>
              <a:t> </a:t>
            </a:r>
            <a:r>
              <a:rPr spc="140" dirty="0"/>
              <a:t>casa</a:t>
            </a:r>
            <a:r>
              <a:rPr spc="155" dirty="0"/>
              <a:t> </a:t>
            </a:r>
            <a:r>
              <a:rPr spc="80" dirty="0"/>
              <a:t>de</a:t>
            </a:r>
            <a:r>
              <a:rPr spc="145" dirty="0"/>
              <a:t> </a:t>
            </a:r>
            <a:r>
              <a:rPr spc="95" dirty="0"/>
              <a:t>familia.</a:t>
            </a:r>
          </a:p>
          <a:p>
            <a:pPr marL="29972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pc="105" dirty="0"/>
              <a:t>3</a:t>
            </a:r>
            <a:r>
              <a:rPr spc="125" dirty="0"/>
              <a:t> </a:t>
            </a:r>
            <a:r>
              <a:rPr spc="105" dirty="0"/>
              <a:t>comidas</a:t>
            </a:r>
            <a:r>
              <a:rPr spc="130" dirty="0"/>
              <a:t> </a:t>
            </a:r>
            <a:r>
              <a:rPr spc="90" dirty="0"/>
              <a:t>al</a:t>
            </a:r>
            <a:r>
              <a:rPr spc="125" dirty="0"/>
              <a:t> </a:t>
            </a:r>
            <a:r>
              <a:rPr spc="95" dirty="0"/>
              <a:t>día</a:t>
            </a:r>
          </a:p>
          <a:p>
            <a:pPr marL="299720" indent="-287655">
              <a:lnSpc>
                <a:spcPct val="100000"/>
              </a:lnSpc>
              <a:spcBef>
                <a:spcPts val="5"/>
              </a:spcBef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pc="105" dirty="0"/>
              <a:t>Seguro</a:t>
            </a:r>
            <a:r>
              <a:rPr spc="140" dirty="0"/>
              <a:t> </a:t>
            </a:r>
            <a:r>
              <a:rPr spc="80" dirty="0"/>
              <a:t>de</a:t>
            </a:r>
            <a:r>
              <a:rPr spc="114" dirty="0"/>
              <a:t> </a:t>
            </a:r>
            <a:r>
              <a:rPr spc="125" dirty="0"/>
              <a:t>salud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8751" y="3737355"/>
            <a:ext cx="769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0" dirty="0">
                <a:latin typeface="Cambria"/>
                <a:cs typeface="Cambria"/>
              </a:rPr>
              <a:t>(O’Hare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37" y="3737355"/>
            <a:ext cx="3695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/>
              <a:buChar char=""/>
              <a:tabLst>
                <a:tab pos="300355" algn="l"/>
                <a:tab pos="1391920" algn="l"/>
              </a:tabLst>
            </a:pPr>
            <a:r>
              <a:rPr sz="1600" spc="90" dirty="0">
                <a:latin typeface="Cambria"/>
                <a:cs typeface="Cambria"/>
              </a:rPr>
              <a:t>Traslados	</a:t>
            </a:r>
            <a:r>
              <a:rPr sz="1600" spc="70" dirty="0">
                <a:latin typeface="Cambria"/>
                <a:cs typeface="Cambria"/>
              </a:rPr>
              <a:t>aeropuerto</a:t>
            </a:r>
            <a:r>
              <a:rPr sz="1600" spc="19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ida</a:t>
            </a:r>
            <a:r>
              <a:rPr sz="1600" spc="12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y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vuelta</a:t>
            </a:r>
            <a:endParaRPr sz="1600">
              <a:latin typeface="Cambria"/>
              <a:cs typeface="Cambria"/>
            </a:endParaRPr>
          </a:p>
          <a:p>
            <a:pPr marL="299720">
              <a:lnSpc>
                <a:spcPct val="100000"/>
              </a:lnSpc>
            </a:pPr>
            <a:r>
              <a:rPr sz="1600" spc="90" dirty="0">
                <a:latin typeface="Cambria"/>
                <a:cs typeface="Cambria"/>
              </a:rPr>
              <a:t>Chicago)</a:t>
            </a:r>
            <a:endParaRPr sz="1600">
              <a:latin typeface="Cambria"/>
              <a:cs typeface="Cambria"/>
            </a:endParaRPr>
          </a:p>
          <a:p>
            <a:pPr marL="29972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z="1600" spc="75" dirty="0">
                <a:latin typeface="Cambria"/>
                <a:cs typeface="Cambria"/>
              </a:rPr>
              <a:t>Todos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los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materiales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de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estudio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537" y="4469129"/>
            <a:ext cx="548830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z="1600" spc="80" dirty="0">
                <a:latin typeface="Cambria"/>
                <a:cs typeface="Cambria"/>
              </a:rPr>
              <a:t>Actividades</a:t>
            </a:r>
            <a:r>
              <a:rPr sz="1600" spc="16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todas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las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tardes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y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175" dirty="0">
                <a:latin typeface="Cambria"/>
                <a:cs typeface="Cambria"/>
              </a:rPr>
              <a:t>un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paseo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de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día</a:t>
            </a:r>
            <a:endParaRPr sz="1600">
              <a:latin typeface="Cambria"/>
              <a:cs typeface="Cambria"/>
            </a:endParaRPr>
          </a:p>
          <a:p>
            <a:pPr marL="299720">
              <a:lnSpc>
                <a:spcPct val="100000"/>
              </a:lnSpc>
            </a:pPr>
            <a:r>
              <a:rPr sz="1600" spc="75" dirty="0">
                <a:latin typeface="Cambria"/>
                <a:cs typeface="Cambria"/>
              </a:rPr>
              <a:t>completo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los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fines</a:t>
            </a:r>
            <a:r>
              <a:rPr sz="1600" spc="165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de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semana</a:t>
            </a:r>
            <a:endParaRPr sz="1600">
              <a:latin typeface="Cambria"/>
              <a:cs typeface="Cambria"/>
            </a:endParaRPr>
          </a:p>
          <a:p>
            <a:pPr marL="299720" indent="-287655">
              <a:lnSpc>
                <a:spcPts val="192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z="1600" spc="95" dirty="0">
                <a:latin typeface="Cambria"/>
                <a:cs typeface="Cambria"/>
              </a:rPr>
              <a:t>Supervisión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y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acompañamiento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permanente</a:t>
            </a:r>
            <a:endParaRPr sz="1600">
              <a:latin typeface="Cambria"/>
              <a:cs typeface="Cambria"/>
            </a:endParaRPr>
          </a:p>
          <a:p>
            <a:pPr marL="299720" marR="5080" indent="-287655">
              <a:lnSpc>
                <a:spcPct val="100000"/>
              </a:lnSpc>
              <a:buClr>
                <a:srgbClr val="FF3300"/>
              </a:buClr>
              <a:buFont typeface="Wingdings"/>
              <a:buChar char=""/>
              <a:tabLst>
                <a:tab pos="300355" algn="l"/>
              </a:tabLst>
            </a:pPr>
            <a:r>
              <a:rPr sz="1600" spc="145" dirty="0">
                <a:latin typeface="Cambria"/>
                <a:cs typeface="Cambria"/>
              </a:rPr>
              <a:t>UN</a:t>
            </a:r>
            <a:r>
              <a:rPr sz="1600" spc="180" dirty="0">
                <a:latin typeface="Cambria"/>
                <a:cs typeface="Cambria"/>
              </a:rPr>
              <a:t> </a:t>
            </a:r>
            <a:r>
              <a:rPr sz="1600" spc="155" dirty="0">
                <a:latin typeface="Cambria"/>
                <a:cs typeface="Cambria"/>
              </a:rPr>
              <a:t>CONVERSATION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PARTNER*</a:t>
            </a:r>
            <a:r>
              <a:rPr sz="1600" spc="12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que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es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175" dirty="0">
                <a:latin typeface="Cambria"/>
                <a:cs typeface="Cambria"/>
              </a:rPr>
              <a:t>un </a:t>
            </a:r>
            <a:r>
              <a:rPr sz="1600" spc="18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estudiante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estadounidense</a:t>
            </a:r>
            <a:r>
              <a:rPr sz="1600" spc="19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que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vendrá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145" dirty="0">
                <a:latin typeface="Cambria"/>
                <a:cs typeface="Cambria"/>
              </a:rPr>
              <a:t>a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reunirse 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con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ellos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solo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105" dirty="0">
                <a:latin typeface="Cambria"/>
                <a:cs typeface="Cambria"/>
              </a:rPr>
              <a:t>para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“charlar”</a:t>
            </a:r>
            <a:r>
              <a:rPr sz="1600" spc="165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y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practicar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175" dirty="0">
                <a:latin typeface="Cambria"/>
                <a:cs typeface="Cambria"/>
              </a:rPr>
              <a:t>su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Ingles.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155" dirty="0">
                <a:latin typeface="Cambria"/>
                <a:cs typeface="Cambria"/>
              </a:rPr>
              <a:t>c.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100" dirty="0">
                <a:latin typeface="Cambria"/>
                <a:cs typeface="Cambria"/>
              </a:rPr>
              <a:t>Pueden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ir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145" dirty="0">
                <a:latin typeface="Cambria"/>
                <a:cs typeface="Cambria"/>
              </a:rPr>
              <a:t>a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tomar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180" dirty="0">
                <a:latin typeface="Cambria"/>
                <a:cs typeface="Cambria"/>
              </a:rPr>
              <a:t>un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café/te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120" dirty="0">
                <a:latin typeface="Cambria"/>
                <a:cs typeface="Cambria"/>
              </a:rPr>
              <a:t>juntos,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ir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90" dirty="0">
                <a:latin typeface="Cambria"/>
                <a:cs typeface="Cambria"/>
              </a:rPr>
              <a:t>al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centro 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comercial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o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75" dirty="0">
                <a:latin typeface="Cambria"/>
                <a:cs typeface="Cambria"/>
              </a:rPr>
              <a:t>algo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asi.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6820" y="6372859"/>
            <a:ext cx="4152900" cy="4419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9540" y="3848100"/>
            <a:ext cx="2468880" cy="18465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7974" y="1680966"/>
            <a:ext cx="2256025" cy="21143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74925" y="1188402"/>
            <a:ext cx="2977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4" dirty="0">
                <a:latin typeface="Cambria"/>
                <a:cs typeface="Cambria"/>
              </a:rPr>
              <a:t>EL</a:t>
            </a:r>
            <a:r>
              <a:rPr sz="1800" b="1" spc="190" dirty="0">
                <a:latin typeface="Cambria"/>
                <a:cs typeface="Cambria"/>
              </a:rPr>
              <a:t> </a:t>
            </a:r>
            <a:r>
              <a:rPr sz="1800" b="1" spc="160" dirty="0">
                <a:latin typeface="Cambria"/>
                <a:cs typeface="Cambria"/>
              </a:rPr>
              <a:t>PROGRAMA</a:t>
            </a:r>
            <a:r>
              <a:rPr sz="1800" b="1" spc="220" dirty="0">
                <a:latin typeface="Cambria"/>
                <a:cs typeface="Cambria"/>
              </a:rPr>
              <a:t> </a:t>
            </a:r>
            <a:r>
              <a:rPr sz="1800" b="1" spc="170" dirty="0">
                <a:latin typeface="Cambria"/>
                <a:cs typeface="Cambria"/>
              </a:rPr>
              <a:t>INCLUYE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929</Words>
  <Application>Microsoft Office PowerPoint</Application>
  <PresentationFormat>Presentación en pantalla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MT</vt:lpstr>
      <vt:lpstr>Calibri</vt:lpstr>
      <vt:lpstr>Cambria</vt:lpstr>
      <vt:lpstr>Times New Roman</vt:lpstr>
      <vt:lpstr>Wingdings</vt:lpstr>
      <vt:lpstr>Office Theme</vt:lpstr>
      <vt:lpstr>Presentación de PowerPoint</vt:lpstr>
      <vt:lpstr>Presentación de PowerPoint</vt:lpstr>
      <vt:lpstr>¿Qué incluyen los programa?</vt:lpstr>
      <vt:lpstr>Inscripción</vt:lpstr>
      <vt:lpstr>Procedimiento</vt:lpstr>
      <vt:lpstr>Presentación de PowerPoint</vt:lpstr>
      <vt:lpstr>ACERCA DE LA ESCUELA</vt:lpstr>
      <vt:lpstr>ACERCA DEL PROGRAMA</vt:lpstr>
      <vt:lpstr>EL PROGRAMA INCLUYE</vt:lpstr>
      <vt:lpstr>Deportes &amp; Actividades de Invierno</vt:lpstr>
      <vt:lpstr>Presentación de PowerPoint</vt:lpstr>
      <vt:lpstr>MAS TIEMPO EN WESLI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Cecilia Cavalie</cp:lastModifiedBy>
  <cp:revision>3</cp:revision>
  <dcterms:created xsi:type="dcterms:W3CDTF">2023-05-07T06:46:38Z</dcterms:created>
  <dcterms:modified xsi:type="dcterms:W3CDTF">2023-07-31T19:56:53Z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2023-05-07T00:00:00Z</vt:filetime>
  </property>
</Properties>
</file>