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86" r:id="rId4"/>
    <p:sldId id="260" r:id="rId5"/>
    <p:sldId id="261" r:id="rId6"/>
    <p:sldId id="298" r:id="rId7"/>
    <p:sldId id="293" r:id="rId8"/>
    <p:sldId id="287" r:id="rId9"/>
    <p:sldId id="299" r:id="rId10"/>
    <p:sldId id="262" r:id="rId11"/>
    <p:sldId id="318" r:id="rId12"/>
    <p:sldId id="3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88F40-FF14-4E87-B422-01A88FB77574}" v="1" dt="2023-06-19T05:59:24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92" autoAdjust="0"/>
  </p:normalViewPr>
  <p:slideViewPr>
    <p:cSldViewPr snapToGrid="0">
      <p:cViewPr>
        <p:scale>
          <a:sx n="54" d="100"/>
          <a:sy n="54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874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50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4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331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84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025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23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3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33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78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518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55D7-5022-4F2A-ABFA-2022B30D7995}" type="datetimeFigureOut">
              <a:rPr lang="es-PE" smtClean="0"/>
              <a:t>18/06/2023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A87D-C825-4F90-8CBA-695374E0D5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66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>
            <a:extLst>
              <a:ext uri="{FF2B5EF4-FFF2-40B4-BE49-F238E27FC236}">
                <a16:creationId xmlns:a16="http://schemas.microsoft.com/office/drawing/2014/main" id="{54FDD480-3BF5-0571-32F6-84B659EA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980" y="-90693"/>
            <a:ext cx="10314527" cy="69486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505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5000">
              <a:srgbClr val="FF66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1C53AF-1FFF-1614-51FE-180BD1977AA5}"/>
              </a:ext>
            </a:extLst>
          </p:cNvPr>
          <p:cNvSpPr txBox="1"/>
          <p:nvPr/>
        </p:nvSpPr>
        <p:spPr>
          <a:xfrm>
            <a:off x="1765738" y="233070"/>
            <a:ext cx="5612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4800" b="1" dirty="0">
                <a:latin typeface="+mj-lt"/>
              </a:rPr>
              <a:t>TARIFAS HASTA EL 30 DE JUNIO</a:t>
            </a:r>
            <a:endParaRPr lang="es-PE" sz="4000" b="1" dirty="0">
              <a:latin typeface="+mj-lt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3EFF6BE8-AFBD-EDC0-AE8C-7E1F73C0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76" y="0"/>
            <a:ext cx="1444722" cy="144472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C46C6EB-378E-B7EB-CB99-3F1D8C202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04832"/>
              </p:ext>
            </p:extLst>
          </p:nvPr>
        </p:nvGraphicFramePr>
        <p:xfrm>
          <a:off x="482887" y="2571968"/>
          <a:ext cx="4795936" cy="171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604">
                  <a:extLst>
                    <a:ext uri="{9D8B030D-6E8A-4147-A177-3AD203B41FA5}">
                      <a16:colId xmlns:a16="http://schemas.microsoft.com/office/drawing/2014/main" val="184775460"/>
                    </a:ext>
                  </a:extLst>
                </a:gridCol>
                <a:gridCol w="2412332">
                  <a:extLst>
                    <a:ext uri="{9D8B030D-6E8A-4147-A177-3AD203B41FA5}">
                      <a16:colId xmlns:a16="http://schemas.microsoft.com/office/drawing/2014/main" val="1226025640"/>
                    </a:ext>
                  </a:extLst>
                </a:gridCol>
              </a:tblGrid>
              <a:tr h="5991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>
                          <a:effectLst/>
                        </a:rPr>
                        <a:t>4 semanas</a:t>
                      </a:r>
                      <a:endParaRPr lang="es-P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 dirty="0">
                          <a:effectLst/>
                        </a:rPr>
                        <a:t>CA $4,700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290639"/>
                  </a:ext>
                </a:extLst>
              </a:tr>
              <a:tr h="5574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>
                          <a:effectLst/>
                        </a:rPr>
                        <a:t>3 semanas</a:t>
                      </a:r>
                      <a:endParaRPr lang="es-P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 dirty="0">
                          <a:effectLst/>
                        </a:rPr>
                        <a:t>CA $3,700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097255"/>
                  </a:ext>
                </a:extLst>
              </a:tr>
              <a:tr h="5574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>
                          <a:effectLst/>
                        </a:rPr>
                        <a:t>2 semanas</a:t>
                      </a:r>
                      <a:endParaRPr lang="es-P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b="1" u="none" strike="noStrike" dirty="0">
                          <a:effectLst/>
                        </a:rPr>
                        <a:t>CA $2,700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9858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666ACD-9379-6870-7946-F9A8A41D0E73}"/>
              </a:ext>
            </a:extLst>
          </p:cNvPr>
          <p:cNvSpPr txBox="1"/>
          <p:nvPr/>
        </p:nvSpPr>
        <p:spPr>
          <a:xfrm>
            <a:off x="2341421" y="6020656"/>
            <a:ext cx="498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CA$ 180 de   matricula que no son reembolsables. </a:t>
            </a:r>
          </a:p>
          <a:p>
            <a:endParaRPr lang="es-PE" dirty="0"/>
          </a:p>
        </p:txBody>
      </p:sp>
      <p:pic>
        <p:nvPicPr>
          <p:cNvPr id="6" name="Picture 4" descr="Gastown, Vancouver - consejos antes de viajar, fotos y reseñas | Planet of  Hotels">
            <a:extLst>
              <a:ext uri="{FF2B5EF4-FFF2-40B4-BE49-F238E27FC236}">
                <a16:creationId xmlns:a16="http://schemas.microsoft.com/office/drawing/2014/main" id="{CFEE7D45-E434-2D1A-3FFD-2CE17BC85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r="19299" b="-1"/>
          <a:stretch/>
        </p:blipFill>
        <p:spPr bwMode="auto">
          <a:xfrm>
            <a:off x="5410364" y="2255563"/>
            <a:ext cx="3733634" cy="279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73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961901" y="498764"/>
            <a:ext cx="3755291" cy="1631216"/>
          </a:xfrm>
          <a:prstGeom prst="rect">
            <a:avLst/>
          </a:prstGeom>
          <a:solidFill>
            <a:srgbClr val="00B0F0"/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Trabajamos por el desarrollo integral de nuestros participantes, poniendo a su alcance, programas educativos a su medida.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41268" y="3731635"/>
            <a:ext cx="3986906" cy="2246769"/>
          </a:xfrm>
          <a:prstGeom prst="rect">
            <a:avLst/>
          </a:prstGeom>
          <a:solidFill>
            <a:srgbClr val="00B0F0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Brindamos atención  personalizada y a través de ella hacemos realidad  el sueño de los participantes que desean tener una vivencia en el extranjero la cual será un pilar en su vida futura</a:t>
            </a:r>
            <a:r>
              <a:rPr lang="es-P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uadroTexto 9"/>
          <p:cNvSpPr txBox="1">
            <a:spLocks noChangeArrowheads="1"/>
          </p:cNvSpPr>
          <p:nvPr/>
        </p:nvSpPr>
        <p:spPr bwMode="auto">
          <a:xfrm flipH="1">
            <a:off x="5105979" y="2439259"/>
            <a:ext cx="3634259" cy="2784288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0000"/>
                </a:solidFill>
                <a:latin typeface="Baskerville" pitchFamily="-11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PE" altLang="es-PE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Son aproximadamente 4,300 alumnos en 19 años hemos enviado a diversas partes del mundo con nuestros programas de:</a:t>
            </a:r>
          </a:p>
          <a:p>
            <a:pPr algn="ctr"/>
            <a:br>
              <a:rPr lang="es-PE" altLang="es-PE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altLang="es-PE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International  Education</a:t>
            </a:r>
          </a:p>
          <a:p>
            <a:pPr algn="ctr"/>
            <a:r>
              <a:rPr lang="es-PE" altLang="es-PE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Work &amp; Travel  </a:t>
            </a:r>
          </a:p>
          <a:p>
            <a:pPr algn="ctr"/>
            <a:r>
              <a:rPr lang="es-PE" altLang="es-PE" sz="1493" b="1" baseline="0" dirty="0">
                <a:latin typeface="Arial" panose="020B0604020202020204" pitchFamily="34" charset="0"/>
                <a:cs typeface="Arial" panose="020B0604020202020204" pitchFamily="34" charset="0"/>
              </a:rPr>
              <a:t> Internship</a:t>
            </a:r>
            <a:endParaRPr lang="es-PE" altLang="es-PE" sz="1493" dirty="0"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09" y="289859"/>
            <a:ext cx="962478" cy="962478"/>
          </a:xfrm>
          <a:prstGeom prst="rect">
            <a:avLst/>
          </a:prstGeom>
        </p:spPr>
      </p:pic>
      <p:pic>
        <p:nvPicPr>
          <p:cNvPr id="21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48361" r="56578" b="42247"/>
          <a:stretch/>
        </p:blipFill>
        <p:spPr bwMode="auto">
          <a:xfrm>
            <a:off x="5411372" y="1565183"/>
            <a:ext cx="1683829" cy="6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71" y="5608120"/>
            <a:ext cx="2889783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86" y="429551"/>
            <a:ext cx="962478" cy="9706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2641866"/>
            <a:ext cx="2858037" cy="6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73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181935" y="5429258"/>
            <a:ext cx="6858000" cy="60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3E52FF-78F9-40B6-A694-B45333357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" t="31350" r="32361"/>
          <a:stretch/>
        </p:blipFill>
        <p:spPr>
          <a:xfrm>
            <a:off x="2942366" y="1845572"/>
            <a:ext cx="3337139" cy="2707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5F4737-093A-494C-91ED-F9D345BEE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7" y="953815"/>
            <a:ext cx="1216242" cy="122651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E6625E-241F-4108-9A6B-C0931A3FDB5F}"/>
              </a:ext>
            </a:extLst>
          </p:cNvPr>
          <p:cNvSpPr/>
          <p:nvPr/>
        </p:nvSpPr>
        <p:spPr>
          <a:xfrm>
            <a:off x="2199032" y="4637913"/>
            <a:ext cx="4745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100" b="1" dirty="0">
                <a:latin typeface="Arial Narrow" panose="020B0606020202030204" pitchFamily="34" charset="0"/>
              </a:rPr>
              <a:t>Para convertirte  en </a:t>
            </a:r>
          </a:p>
          <a:p>
            <a:pPr algn="ctr"/>
            <a:r>
              <a:rPr lang="es-PE" sz="2100" b="1" dirty="0">
                <a:latin typeface="Arial Narrow" panose="020B0606020202030204" pitchFamily="34" charset="0"/>
              </a:rPr>
              <a:t>“Ciudadano del Mundo</a:t>
            </a:r>
            <a:r>
              <a:rPr lang="es-PE" sz="2100" b="1" dirty="0">
                <a:solidFill>
                  <a:schemeClr val="bg1"/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427FEB-2EA3-40A1-8134-0C477D08C09A}"/>
              </a:ext>
            </a:extLst>
          </p:cNvPr>
          <p:cNvSpPr/>
          <p:nvPr/>
        </p:nvSpPr>
        <p:spPr>
          <a:xfrm>
            <a:off x="1067972" y="666824"/>
            <a:ext cx="650300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Students Partners  e ILAC</a:t>
            </a:r>
          </a:p>
          <a:p>
            <a:pPr algn="ctr"/>
            <a:r>
              <a:rPr lang="es-E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   </a:t>
            </a:r>
            <a:r>
              <a:rPr lang="es-ES" sz="2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estan esperando por ti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53460" y="5522269"/>
            <a:ext cx="14866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b="1" dirty="0">
                <a:solidFill>
                  <a:schemeClr val="bg1"/>
                </a:solidFill>
                <a:latin typeface="Arial Narrow" panose="020B0606020202030204" pitchFamily="34" charset="0"/>
              </a:rPr>
              <a:t>990-150883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37986" y="5514309"/>
            <a:ext cx="36504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Info@studentspartners.com</a:t>
            </a:r>
          </a:p>
        </p:txBody>
      </p:sp>
      <p:pic>
        <p:nvPicPr>
          <p:cNvPr id="2052" name="Picture 4" descr="File:WhatsApp icon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40" y="5514310"/>
            <a:ext cx="397862" cy="3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34961A-8C8D-2690-B4F8-2F56732468F8}"/>
              </a:ext>
            </a:extLst>
          </p:cNvPr>
          <p:cNvSpPr txBox="1"/>
          <p:nvPr/>
        </p:nvSpPr>
        <p:spPr>
          <a:xfrm>
            <a:off x="1067972" y="5885351"/>
            <a:ext cx="74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Mayor informacion en reunión  con uno de los asesores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2637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LAC Wins the 2015 EducationStars Certificate of Excellence | ILAC">
            <a:extLst>
              <a:ext uri="{FF2B5EF4-FFF2-40B4-BE49-F238E27FC236}">
                <a16:creationId xmlns:a16="http://schemas.microsoft.com/office/drawing/2014/main" id="{BA9FA8BD-1694-BBF2-B063-FD641C640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8685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0CB027B8-0E91-E1D8-EB7B-4805F9CA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77" y="5197367"/>
            <a:ext cx="1444722" cy="14447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318347-AD05-48D3-A50B-6633E65C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" y="283420"/>
            <a:ext cx="9144000" cy="120546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ILAC es una de las escuelas de inglés más premiadas del mundo, con campus  en Toronto y Vancouver. Cada año, ILAC es reconocida por su compromiso con la  excelencia en la capacitación en inglés y </a:t>
            </a:r>
            <a:r>
              <a:rPr lang="es-ES" altLang="es-P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kumimoji="0" lang="es-ES" altLang="es-P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servicio al cliente.​ILAC cada año  le da la bienvenida a estudiantes de mas de 75 paises, lo que la convierte en una de las escuelas mas diversas del mundo para aprender INGLES</a:t>
            </a:r>
            <a:endParaRPr kumimoji="0" lang="es-ES" altLang="es-P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9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Estas son las diferencias entre Toronto y Vancouver – Vente a Canada">
            <a:extLst>
              <a:ext uri="{FF2B5EF4-FFF2-40B4-BE49-F238E27FC236}">
                <a16:creationId xmlns:a16="http://schemas.microsoft.com/office/drawing/2014/main" id="{6CD82977-2260-B4B1-5C1C-99ED4823B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r="10242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45CE92-98B8-2127-DB05-59D44A6B84B8}"/>
              </a:ext>
            </a:extLst>
          </p:cNvPr>
          <p:cNvSpPr txBox="1"/>
          <p:nvPr/>
        </p:nvSpPr>
        <p:spPr>
          <a:xfrm>
            <a:off x="-1143" y="6210636"/>
            <a:ext cx="9143999" cy="400110"/>
          </a:xfrm>
          <a:prstGeom prst="rect">
            <a:avLst/>
          </a:prstGeom>
          <a:solidFill>
            <a:srgbClr val="FF660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</a:rPr>
              <a:t>Estudia inglés en una de las escuelas de idiomas más premiadas del mundo.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6E958-DF2F-E1F4-D4BD-EB7F7A52CEBF}"/>
              </a:ext>
            </a:extLst>
          </p:cNvPr>
          <p:cNvSpPr txBox="1"/>
          <p:nvPr/>
        </p:nvSpPr>
        <p:spPr>
          <a:xfrm>
            <a:off x="-1142" y="342504"/>
            <a:ext cx="9143999" cy="707886"/>
          </a:xfrm>
          <a:prstGeom prst="rect">
            <a:avLst/>
          </a:prstGeom>
          <a:solidFill>
            <a:srgbClr val="FF660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PE" sz="4000" b="1" dirty="0">
                <a:solidFill>
                  <a:schemeClr val="bg1"/>
                </a:solidFill>
                <a:latin typeface="+mj-lt"/>
              </a:rPr>
              <a:t>Winter Camp – Toronto &amp; Vancouver</a:t>
            </a:r>
            <a:endParaRPr lang="es-PE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03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66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65BE472-998E-D533-835D-57CEBA480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51" y="47625"/>
            <a:ext cx="1444722" cy="14447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5478F3-A01D-5D63-0CDB-3AE108F94075}"/>
              </a:ext>
            </a:extLst>
          </p:cNvPr>
          <p:cNvSpPr txBox="1"/>
          <p:nvPr/>
        </p:nvSpPr>
        <p:spPr>
          <a:xfrm>
            <a:off x="0" y="306862"/>
            <a:ext cx="5612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4800" b="1" dirty="0">
                <a:latin typeface="+mj-lt"/>
              </a:rPr>
              <a:t>El paquete incluye</a:t>
            </a:r>
            <a:endParaRPr lang="es-PE" sz="4000" b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BCF891-8D78-ACC2-3B28-1357DB031F26}"/>
              </a:ext>
            </a:extLst>
          </p:cNvPr>
          <p:cNvSpPr txBox="1"/>
          <p:nvPr/>
        </p:nvSpPr>
        <p:spPr>
          <a:xfrm>
            <a:off x="107415" y="1735304"/>
            <a:ext cx="46682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Cuota de colocación de alojamiento familiar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30 lecciones de inglés por semana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Actividades (consulte el cuadro a continuación)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Material Estudiantil + Seguro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Alojamiento en familia individual con 3 comidas/día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Traslados al aeropuerto de ida y vuelta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Carta de custodia notariada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Certificado del programa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000" dirty="0"/>
              <a:t>El transporte en autocar está incluido en algunas actividades.</a:t>
            </a:r>
          </a:p>
        </p:txBody>
      </p:sp>
      <p:pic>
        <p:nvPicPr>
          <p:cNvPr id="3076" name="Picture 4" descr="Winter Camp Canadá | Viaja y Estudia">
            <a:extLst>
              <a:ext uri="{FF2B5EF4-FFF2-40B4-BE49-F238E27FC236}">
                <a16:creationId xmlns:a16="http://schemas.microsoft.com/office/drawing/2014/main" id="{C4F82458-0D4A-6325-D167-BDDF6021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40" y="1526005"/>
            <a:ext cx="3660675" cy="4740442"/>
          </a:xfrm>
          <a:prstGeom prst="round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EC939-FFAC-0AFC-55CF-4C265BCEE467}"/>
              </a:ext>
            </a:extLst>
          </p:cNvPr>
          <p:cNvSpPr txBox="1"/>
          <p:nvPr/>
        </p:nvSpPr>
        <p:spPr>
          <a:xfrm>
            <a:off x="1401679" y="132348"/>
            <a:ext cx="6340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- Toronto</a:t>
            </a:r>
            <a:endParaRPr lang="es-PE" sz="32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0E9DFB-0DF9-F59A-25CE-5E06578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46713"/>
              </p:ext>
            </p:extLst>
          </p:nvPr>
        </p:nvGraphicFramePr>
        <p:xfrm>
          <a:off x="0" y="870552"/>
          <a:ext cx="9144001" cy="540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375">
                  <a:extLst>
                    <a:ext uri="{9D8B030D-6E8A-4147-A177-3AD203B41FA5}">
                      <a16:colId xmlns:a16="http://schemas.microsoft.com/office/drawing/2014/main" val="998994979"/>
                    </a:ext>
                  </a:extLst>
                </a:gridCol>
                <a:gridCol w="1844008">
                  <a:extLst>
                    <a:ext uri="{9D8B030D-6E8A-4147-A177-3AD203B41FA5}">
                      <a16:colId xmlns:a16="http://schemas.microsoft.com/office/drawing/2014/main" val="2027541214"/>
                    </a:ext>
                  </a:extLst>
                </a:gridCol>
                <a:gridCol w="2205206">
                  <a:extLst>
                    <a:ext uri="{9D8B030D-6E8A-4147-A177-3AD203B41FA5}">
                      <a16:colId xmlns:a16="http://schemas.microsoft.com/office/drawing/2014/main" val="3552680750"/>
                    </a:ext>
                  </a:extLst>
                </a:gridCol>
                <a:gridCol w="2205206">
                  <a:extLst>
                    <a:ext uri="{9D8B030D-6E8A-4147-A177-3AD203B41FA5}">
                      <a16:colId xmlns:a16="http://schemas.microsoft.com/office/drawing/2014/main" val="1682006405"/>
                    </a:ext>
                  </a:extLst>
                </a:gridCol>
                <a:gridCol w="2205206">
                  <a:extLst>
                    <a:ext uri="{9D8B030D-6E8A-4147-A177-3AD203B41FA5}">
                      <a16:colId xmlns:a16="http://schemas.microsoft.com/office/drawing/2014/main" val="2816569107"/>
                    </a:ext>
                  </a:extLst>
                </a:gridCol>
              </a:tblGrid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Tipo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u="none" strike="noStrike" dirty="0">
                          <a:effectLst/>
                        </a:rPr>
                        <a:t> 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4 semanas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3 semanas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2 semanas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017632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Cataratas del Niagara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268616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WD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CN Tower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055990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WD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Aquarium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304302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WD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Visita al Museo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619260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ILAC YA </a:t>
                      </a:r>
                      <a:r>
                        <a:rPr lang="es-PE" sz="1600" u="none" strike="noStrike" dirty="0" err="1">
                          <a:effectLst/>
                        </a:rPr>
                        <a:t>Party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9183312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WD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Actividad Sorpresa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666240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Noche de Juegos (Bingo/Karaoke)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872485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WD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Juego de Hockey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3606963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Walking Tour (Fin de semana)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990549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Experiencia </a:t>
                      </a:r>
                      <a:r>
                        <a:rPr lang="es-PE" sz="1600" u="none" strike="noStrike" dirty="0" err="1">
                          <a:effectLst/>
                        </a:rPr>
                        <a:t>Ski</a:t>
                      </a:r>
                      <a:r>
                        <a:rPr lang="es-PE" sz="1600" u="none" strike="noStrike" dirty="0">
                          <a:effectLst/>
                        </a:rPr>
                        <a:t>/Snowboard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515745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Walking Tour (Dia de semana)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695827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>
                          <a:effectLst/>
                        </a:rPr>
                        <a:t>WE</a:t>
                      </a:r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Viaje Tubing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700298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Patinaje sobre hielo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2506186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Bowling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025324"/>
                  </a:ext>
                </a:extLst>
              </a:tr>
              <a:tr h="257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WD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Noche de Cine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 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877338"/>
                  </a:ext>
                </a:extLst>
              </a:tr>
              <a:tr h="25724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WD: Dia de semana/WE: Fin de semana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8813"/>
                  </a:ext>
                </a:extLst>
              </a:tr>
            </a:tbl>
          </a:graphicData>
        </a:graphic>
      </p:graphicFrame>
      <p:pic>
        <p:nvPicPr>
          <p:cNvPr id="3" name="Picture 2" descr="El placer de patinar en Toronto">
            <a:extLst>
              <a:ext uri="{FF2B5EF4-FFF2-40B4-BE49-F238E27FC236}">
                <a16:creationId xmlns:a16="http://schemas.microsoft.com/office/drawing/2014/main" id="{49402544-E930-2EF6-B890-826857189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-2" b="-2"/>
          <a:stretch/>
        </p:blipFill>
        <p:spPr bwMode="auto">
          <a:xfrm>
            <a:off x="6008915" y="4940135"/>
            <a:ext cx="3176958" cy="191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0C2647E-5B97-03BF-9C10-B1FCBCF8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8" y="66675"/>
            <a:ext cx="863573" cy="8635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13E0CD-AE52-DAC2-5D6A-D5428AB1ECEA}"/>
              </a:ext>
            </a:extLst>
          </p:cNvPr>
          <p:cNvSpPr txBox="1"/>
          <p:nvPr/>
        </p:nvSpPr>
        <p:spPr>
          <a:xfrm>
            <a:off x="83127" y="6257835"/>
            <a:ext cx="61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/>
              <a:t>Las Clases empiezan el 18 de Diciembre, el 25 de Diciembre,   el 1 enero, el  8 </a:t>
            </a:r>
            <a:r>
              <a:rPr lang="es-ES" b="1"/>
              <a:t>Enero </a:t>
            </a:r>
            <a:r>
              <a:rPr lang="es-PE" b="1"/>
              <a:t>El 15 de  Enero y  terminan el 26 Enero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9726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Niagara Falls | Facts, Geology, &amp; History | Britannica">
            <a:extLst>
              <a:ext uri="{FF2B5EF4-FFF2-40B4-BE49-F238E27FC236}">
                <a16:creationId xmlns:a16="http://schemas.microsoft.com/office/drawing/2014/main" id="{F1167A85-5EF7-174F-2D3D-F2C4D423B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2" b="-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DB71A8-CFDB-569A-A465-CFBD818D063D}"/>
              </a:ext>
            </a:extLst>
          </p:cNvPr>
          <p:cNvSpPr txBox="1"/>
          <p:nvPr/>
        </p:nvSpPr>
        <p:spPr>
          <a:xfrm>
            <a:off x="3530333" y="150452"/>
            <a:ext cx="5612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4800" b="1" dirty="0">
                <a:latin typeface="+mj-lt"/>
              </a:rPr>
              <a:t>Cataratas del Niagara</a:t>
            </a:r>
            <a:endParaRPr lang="es-PE" sz="4000" b="1" dirty="0">
              <a:latin typeface="+mj-lt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5DD8338-0DD4-70EC-63DD-34B8895DA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4727"/>
            <a:ext cx="1444722" cy="14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RCIIS • Ripley's Aquarium of Canada">
            <a:extLst>
              <a:ext uri="{FF2B5EF4-FFF2-40B4-BE49-F238E27FC236}">
                <a16:creationId xmlns:a16="http://schemas.microsoft.com/office/drawing/2014/main" id="{21E30FCF-93AE-733E-68F8-20310AB16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5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693D78-F12D-0144-3220-ACCDFB256325}"/>
              </a:ext>
            </a:extLst>
          </p:cNvPr>
          <p:cNvSpPr txBox="1"/>
          <p:nvPr/>
        </p:nvSpPr>
        <p:spPr>
          <a:xfrm>
            <a:off x="4572000" y="150452"/>
            <a:ext cx="5612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4800" b="1" dirty="0">
                <a:latin typeface="+mj-lt"/>
              </a:rPr>
              <a:t>Aquarium</a:t>
            </a:r>
            <a:endParaRPr lang="es-PE" sz="4000" b="1" dirty="0">
              <a:latin typeface="+mj-lt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1515971-CF54-CC22-4CF9-1A796AA6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4727"/>
            <a:ext cx="1444722" cy="14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6600"/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EC939-FFAC-0AFC-55CF-4C265BCEE467}"/>
              </a:ext>
            </a:extLst>
          </p:cNvPr>
          <p:cNvSpPr txBox="1"/>
          <p:nvPr/>
        </p:nvSpPr>
        <p:spPr>
          <a:xfrm>
            <a:off x="1401679" y="132348"/>
            <a:ext cx="6340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- Vancouver</a:t>
            </a:r>
            <a:endParaRPr lang="es-PE" sz="32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D77995-F47C-9AF1-A44E-A843F943D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05200"/>
              </p:ext>
            </p:extLst>
          </p:nvPr>
        </p:nvGraphicFramePr>
        <p:xfrm>
          <a:off x="-2" y="836194"/>
          <a:ext cx="9144002" cy="5185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392">
                  <a:extLst>
                    <a:ext uri="{9D8B030D-6E8A-4147-A177-3AD203B41FA5}">
                      <a16:colId xmlns:a16="http://schemas.microsoft.com/office/drawing/2014/main" val="3416888929"/>
                    </a:ext>
                  </a:extLst>
                </a:gridCol>
                <a:gridCol w="3666434">
                  <a:extLst>
                    <a:ext uri="{9D8B030D-6E8A-4147-A177-3AD203B41FA5}">
                      <a16:colId xmlns:a16="http://schemas.microsoft.com/office/drawing/2014/main" val="1146147320"/>
                    </a:ext>
                  </a:extLst>
                </a:gridCol>
                <a:gridCol w="1369392">
                  <a:extLst>
                    <a:ext uri="{9D8B030D-6E8A-4147-A177-3AD203B41FA5}">
                      <a16:colId xmlns:a16="http://schemas.microsoft.com/office/drawing/2014/main" val="870048098"/>
                    </a:ext>
                  </a:extLst>
                </a:gridCol>
                <a:gridCol w="1369392">
                  <a:extLst>
                    <a:ext uri="{9D8B030D-6E8A-4147-A177-3AD203B41FA5}">
                      <a16:colId xmlns:a16="http://schemas.microsoft.com/office/drawing/2014/main" val="1773101731"/>
                    </a:ext>
                  </a:extLst>
                </a:gridCol>
                <a:gridCol w="1369392">
                  <a:extLst>
                    <a:ext uri="{9D8B030D-6E8A-4147-A177-3AD203B41FA5}">
                      <a16:colId xmlns:a16="http://schemas.microsoft.com/office/drawing/2014/main" val="1247609534"/>
                    </a:ext>
                  </a:extLst>
                </a:gridCol>
              </a:tblGrid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Tipo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b="1" u="none" strike="noStrike" dirty="0">
                          <a:effectLst/>
                        </a:rPr>
                        <a:t> 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4 semanas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3 semanas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2 semanas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387471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WE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>
                          <a:effectLst/>
                        </a:rPr>
                        <a:t>Capilano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245218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ILAC YA Party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64170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Patinaje sobre hielo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817470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>
                          <a:effectLst/>
                        </a:rPr>
                        <a:t>WD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FlyOver Tour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678896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>
                          <a:effectLst/>
                        </a:rPr>
                        <a:t>Walking</a:t>
                      </a:r>
                      <a:r>
                        <a:rPr lang="es-PE" sz="1800" u="none" strike="noStrike" dirty="0">
                          <a:effectLst/>
                        </a:rPr>
                        <a:t> Tour - </a:t>
                      </a:r>
                      <a:r>
                        <a:rPr lang="es-PE" sz="1800" u="none" strike="noStrike" dirty="0" err="1">
                          <a:effectLst/>
                        </a:rPr>
                        <a:t>Gastown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896052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Lookout Tower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74639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Actividad Sorpresa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28760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 err="1">
                          <a:effectLst/>
                        </a:rPr>
                        <a:t>Walking</a:t>
                      </a:r>
                      <a:r>
                        <a:rPr lang="es-PE" sz="1800" u="none" strike="noStrike" dirty="0">
                          <a:effectLst/>
                        </a:rPr>
                        <a:t> Tour - </a:t>
                      </a:r>
                      <a:r>
                        <a:rPr lang="es-PE" sz="1800" u="none" strike="noStrike" dirty="0" err="1">
                          <a:effectLst/>
                        </a:rPr>
                        <a:t>Granville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68311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Juego de Hockey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11110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>
                          <a:effectLst/>
                        </a:rPr>
                        <a:t>WD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Visita a Galeria de Arte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95554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Experiencia Ski/Snowboard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0935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WE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Cinema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7145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WE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Mundo </a:t>
                      </a:r>
                      <a:r>
                        <a:rPr lang="es-PE" sz="1800" u="none" strike="noStrike" dirty="0" err="1">
                          <a:effectLst/>
                        </a:rPr>
                        <a:t>Cientifico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65174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Laser Tag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973831"/>
                  </a:ext>
                </a:extLst>
              </a:tr>
              <a:tr h="3050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WD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Bowling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486985"/>
                  </a:ext>
                </a:extLst>
              </a:tr>
              <a:tr h="3050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WD: Dia de semana/WE: Fin de semana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438012"/>
                  </a:ext>
                </a:extLst>
              </a:tr>
            </a:tbl>
          </a:graphicData>
        </a:graphic>
      </p:graphicFrame>
      <p:pic>
        <p:nvPicPr>
          <p:cNvPr id="4" name="Picture 2" descr="10 best places to ski and snowboard in Canada | Curated">
            <a:extLst>
              <a:ext uri="{FF2B5EF4-FFF2-40B4-BE49-F238E27FC236}">
                <a16:creationId xmlns:a16="http://schemas.microsoft.com/office/drawing/2014/main" id="{77E4730E-EB11-F167-50F3-1FA75CF88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7377"/>
          <a:stretch/>
        </p:blipFill>
        <p:spPr bwMode="auto">
          <a:xfrm>
            <a:off x="6329548" y="4845132"/>
            <a:ext cx="2968831" cy="201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9F3B426-424F-7EEF-967E-2148A19E8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8" y="66675"/>
            <a:ext cx="863573" cy="769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C9B7B8-1B73-CCC6-5E3B-50C3ACCF5451}"/>
              </a:ext>
            </a:extLst>
          </p:cNvPr>
          <p:cNvSpPr txBox="1"/>
          <p:nvPr/>
        </p:nvSpPr>
        <p:spPr>
          <a:xfrm>
            <a:off x="498763" y="6021806"/>
            <a:ext cx="567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Las Clases empiezan el 18 de Diciembre, el 25 de Diciembre,   el 1 enero, el  8 </a:t>
            </a:r>
            <a:r>
              <a:rPr lang="es-ES" b="1" dirty="0"/>
              <a:t>Enero </a:t>
            </a:r>
            <a:r>
              <a:rPr lang="es-PE" b="1" dirty="0"/>
              <a:t>El 15 de  Enero y  terminan el 26 Enero</a:t>
            </a:r>
          </a:p>
        </p:txBody>
      </p:sp>
    </p:spTree>
    <p:extLst>
      <p:ext uri="{BB962C8B-B14F-4D97-AF65-F5344CB8AC3E}">
        <p14:creationId xmlns:p14="http://schemas.microsoft.com/office/powerpoint/2010/main" val="175229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Recorrido por el parque del puente colgante de Capilano y la ciudad de  Vancouver">
            <a:extLst>
              <a:ext uri="{FF2B5EF4-FFF2-40B4-BE49-F238E27FC236}">
                <a16:creationId xmlns:a16="http://schemas.microsoft.com/office/drawing/2014/main" id="{2D8FAA7F-68E7-3614-C143-57073D9FE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2825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C7DFB9-9132-CF7F-90A7-1602F6905C8C}"/>
              </a:ext>
            </a:extLst>
          </p:cNvPr>
          <p:cNvSpPr txBox="1"/>
          <p:nvPr/>
        </p:nvSpPr>
        <p:spPr>
          <a:xfrm>
            <a:off x="-342900" y="0"/>
            <a:ext cx="5612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ctr"/>
            <a:r>
              <a:rPr lang="es-PE" sz="4800" u="none" strike="noStrike" dirty="0" err="1">
                <a:solidFill>
                  <a:schemeClr val="bg1"/>
                </a:solidFill>
                <a:effectLst/>
              </a:rPr>
              <a:t>Capilano</a:t>
            </a:r>
            <a:endParaRPr lang="es-PE" sz="4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82B72C28-6FC3-4B8B-F27A-067773263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66675"/>
            <a:ext cx="1444722" cy="14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618</Words>
  <Application>Microsoft Office PowerPoint</Application>
  <PresentationFormat>Presentación en pantalla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Berlin Sans FB Demi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Cavalie</dc:creator>
  <cp:lastModifiedBy>Cecilia Cavalie</cp:lastModifiedBy>
  <cp:revision>55</cp:revision>
  <dcterms:created xsi:type="dcterms:W3CDTF">2022-07-04T22:39:29Z</dcterms:created>
  <dcterms:modified xsi:type="dcterms:W3CDTF">2023-06-19T06:01:41Z</dcterms:modified>
</cp:coreProperties>
</file>