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7" r:id="rId3"/>
    <p:sldId id="395" r:id="rId4"/>
    <p:sldId id="256" r:id="rId5"/>
    <p:sldId id="335" r:id="rId6"/>
    <p:sldId id="397" r:id="rId7"/>
    <p:sldId id="398" r:id="rId8"/>
    <p:sldId id="371" r:id="rId9"/>
    <p:sldId id="33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37E19E-EA40-D71F-14CC-B2BD7DC809A1}" name="Cecilia Cavalie" initials="CC" userId="07f162ecb51ac9b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265" autoAdjust="0"/>
  </p:normalViewPr>
  <p:slideViewPr>
    <p:cSldViewPr snapToGrid="0">
      <p:cViewPr>
        <p:scale>
          <a:sx n="63" d="100"/>
          <a:sy n="63" d="100"/>
        </p:scale>
        <p:origin x="588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1EED-1435-42F6-8C6D-4BF6E5B91119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7423A-4DAF-4A78-89FE-96178ECFA59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31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e776af0ea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e776af0ea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7423A-4DAF-4A78-89FE-96178ECFA59A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727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640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64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8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869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918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4371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14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0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31909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6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D6E6F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2D3F9-7780-4B46-9D6F-A85D24FC72EF}" type="datetimeFigureOut">
              <a:rPr lang="es-PE" smtClean="0"/>
              <a:t>28/09/2024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B97C-D972-4737-8EBA-6AA8823A69F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81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findingschool.com%2Fsouth-hills-academy&amp;psig=AOvVaw2WYzD1ONisBDDM5XJRhoyU&amp;ust=1727673691398000&amp;source=images&amp;cd=vfe&amp;opi=89978449&amp;ved=0CBQQjRxqFwoTCNDunaO054gDFQAAAAAdAAAAABAE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959" y="-371197"/>
            <a:ext cx="10314527" cy="69486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192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rcRect r="1112" b="12148"/>
          <a:stretch/>
        </p:blipFill>
        <p:spPr>
          <a:xfrm>
            <a:off x="50800" y="111761"/>
            <a:ext cx="9042400" cy="602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2E80E089-04A4-39C5-1DEF-A7E910F97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894715" y="6019128"/>
            <a:ext cx="7354570" cy="4397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S Internationalで英語を身に着けてカレッジ・大学での単位履修を目指す – 留学コラム｜iae留学ネット">
            <a:extLst>
              <a:ext uri="{FF2B5EF4-FFF2-40B4-BE49-F238E27FC236}">
                <a16:creationId xmlns:a16="http://schemas.microsoft.com/office/drawing/2014/main" id="{66035424-3457-AAB7-FAC6-EF72F8E4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8D2414-BC27-D175-8BDE-DC959BC91A47}"/>
              </a:ext>
            </a:extLst>
          </p:cNvPr>
          <p:cNvSpPr txBox="1"/>
          <p:nvPr/>
        </p:nvSpPr>
        <p:spPr>
          <a:xfrm>
            <a:off x="131526" y="3912004"/>
            <a:ext cx="84681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Bookman Old Style" panose="02050604050505020204" pitchFamily="18" charset="0"/>
              </a:rPr>
              <a:t>FLS International es una organización que ofrece programas educativos centrados en la enseñanza del inglés como segunda lengua (ESL). Tienen varias </a:t>
            </a:r>
            <a:r>
              <a:rPr lang="es-MX" sz="1600" dirty="0" err="1">
                <a:latin typeface="Bookman Old Style" panose="02050604050505020204" pitchFamily="18" charset="0"/>
              </a:rPr>
              <a:t>ubicacionesen</a:t>
            </a:r>
            <a:r>
              <a:rPr lang="es-MX" sz="1600" dirty="0">
                <a:latin typeface="Bookman Old Style" panose="02050604050505020204" pitchFamily="18" charset="0"/>
              </a:rPr>
              <a:t> los Estados Unidos y están orientados a estudiantes internacionales que desean mejorar su nivel de inglés con fines académicos, profesionales o personales. Además de los cursos de inglés, FLS International suele ofrecer </a:t>
            </a:r>
            <a:r>
              <a:rPr lang="es-MX" sz="1600" b="1" dirty="0">
                <a:latin typeface="Bookman Old Style" panose="02050604050505020204" pitchFamily="18" charset="0"/>
              </a:rPr>
              <a:t>actividades extracurriculares y culturales para que los estudiantes puedan practicar el idioma en situaciones cotidianas y aprender sobre la cultura estadounidense.</a:t>
            </a:r>
            <a:endParaRPr lang="es-PE" sz="1600" b="1" dirty="0">
              <a:latin typeface="Bookman Old Style" panose="02050604050505020204" pitchFamily="18" charset="0"/>
            </a:endParaRPr>
          </a:p>
        </p:txBody>
      </p:sp>
      <p:pic>
        <p:nvPicPr>
          <p:cNvPr id="2" name="Google Shape;72;p16">
            <a:extLst>
              <a:ext uri="{FF2B5EF4-FFF2-40B4-BE49-F238E27FC236}">
                <a16:creationId xmlns:a16="http://schemas.microsoft.com/office/drawing/2014/main" id="{CC1AEA67-95D2-D8B5-C104-3842403B96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26" y="34148"/>
            <a:ext cx="949130" cy="89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4CAB1B7D-BF3C-5DA2-A135-4759E830E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894715" y="5974107"/>
            <a:ext cx="7354570" cy="4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South Hills Academy in West Covina, CA - Niche">
            <a:extLst>
              <a:ext uri="{FF2B5EF4-FFF2-40B4-BE49-F238E27FC236}">
                <a16:creationId xmlns:a16="http://schemas.microsoft.com/office/drawing/2014/main" id="{BD739710-AEF4-B755-94EE-43C064AB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29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4">
            <a:extLst>
              <a:ext uri="{FF2B5EF4-FFF2-40B4-BE49-F238E27FC236}">
                <a16:creationId xmlns:a16="http://schemas.microsoft.com/office/drawing/2014/main" id="{60C5A2DA-91EC-4421-95F0-89C6A8DAF0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2" y="118608"/>
            <a:ext cx="1169884" cy="117976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31DBFA-8C6C-6A18-C416-8CC26029F1E6}"/>
              </a:ext>
            </a:extLst>
          </p:cNvPr>
          <p:cNvSpPr txBox="1"/>
          <p:nvPr/>
        </p:nvSpPr>
        <p:spPr>
          <a:xfrm>
            <a:off x="159549" y="3967904"/>
            <a:ext cx="873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s-MX" sz="1600" b="1" dirty="0">
                <a:latin typeface="Bookman Old Style" panose="02050604050505020204" pitchFamily="18" charset="0"/>
              </a:rPr>
              <a:t> en South Hill Academy, </a:t>
            </a:r>
            <a:r>
              <a:rPr lang="es-MX" sz="1600" dirty="0">
                <a:latin typeface="Bookman Old Style" panose="02050604050505020204" pitchFamily="18" charset="0"/>
              </a:rPr>
              <a:t>el cual </a:t>
            </a:r>
            <a:r>
              <a:rPr lang="es-MX" sz="1600" b="1" dirty="0">
                <a:latin typeface="Bookman Old Style" panose="02050604050505020204" pitchFamily="18" charset="0"/>
              </a:rPr>
              <a:t> </a:t>
            </a:r>
            <a:r>
              <a:rPr lang="es-MX" sz="1600" dirty="0">
                <a:latin typeface="Bookman Old Style" panose="02050604050505020204" pitchFamily="18" charset="0"/>
              </a:rPr>
              <a:t>esta ubicado en el atractivo y tranquilo vecindario de West </a:t>
            </a:r>
            <a:r>
              <a:rPr lang="es-MX" sz="1600" dirty="0" err="1">
                <a:latin typeface="Bookman Old Style" panose="02050604050505020204" pitchFamily="18" charset="0"/>
              </a:rPr>
              <a:t>Covina</a:t>
            </a:r>
            <a:r>
              <a:rPr lang="es-MX" sz="1600" dirty="0">
                <a:latin typeface="Bookman Old Style" panose="02050604050505020204" pitchFamily="18" charset="0"/>
              </a:rPr>
              <a:t>, los estudiantes de inmersión se integran completamente en el día académico regular junto a sus compañeros estadounidenses. Esta experiencia inmersiva no solo proporciona amistades internacionales, sino que también enriquece la comprensión cultural y la competencia lingüística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F6E7ED-DD88-7DC2-4830-D2B98ECB7E80}"/>
              </a:ext>
            </a:extLst>
          </p:cNvPr>
          <p:cNvSpPr txBox="1"/>
          <p:nvPr/>
        </p:nvSpPr>
        <p:spPr>
          <a:xfrm>
            <a:off x="2544618" y="3513786"/>
            <a:ext cx="376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Georgia" panose="02040502050405020303" pitchFamily="18" charset="0"/>
              </a:rPr>
              <a:t>Excelente</a:t>
            </a:r>
            <a:r>
              <a:rPr lang="en-US" sz="1800" b="1" dirty="0">
                <a:latin typeface="Georgia" panose="02040502050405020303" pitchFamily="18" charset="0"/>
              </a:rPr>
              <a:t> </a:t>
            </a:r>
            <a:r>
              <a:rPr lang="en-US" sz="1800" b="1" dirty="0" err="1">
                <a:latin typeface="Georgia" panose="02040502050405020303" pitchFamily="18" charset="0"/>
              </a:rPr>
              <a:t>Inmersión</a:t>
            </a:r>
            <a:r>
              <a:rPr lang="en-US" sz="1800" b="1" dirty="0">
                <a:latin typeface="Georgia" panose="02040502050405020303" pitchFamily="18" charset="0"/>
              </a:rPr>
              <a:t> Escolar</a:t>
            </a:r>
            <a:endParaRPr lang="es-PE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66434B2-D714-F62C-CBB4-72213206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682" t="10239" r="14872" b="25410"/>
          <a:stretch/>
        </p:blipFill>
        <p:spPr>
          <a:xfrm>
            <a:off x="8005738" y="1192253"/>
            <a:ext cx="716216" cy="941347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196AB85C-1309-7552-51D8-CC1DE5C5F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851064" y="5948008"/>
            <a:ext cx="7354570" cy="4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0B9CC-CA28-4E4A-B417-F76245678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1" y="324717"/>
            <a:ext cx="700405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¡Haz amigos americanos con este  fabuloso programa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es-PE" sz="2800" b="1" dirty="0">
              <a:latin typeface="Georgia" panose="020405020504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5F8E7D-6A6D-DC37-0CEB-D2E0993E23C3}"/>
              </a:ext>
            </a:extLst>
          </p:cNvPr>
          <p:cNvSpPr txBox="1"/>
          <p:nvPr/>
        </p:nvSpPr>
        <p:spPr>
          <a:xfrm>
            <a:off x="-2712720" y="1822361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ookman Old Style" panose="02050604050505020204" pitchFamily="18" charset="0"/>
              </a:rPr>
              <a:t>                 Características del Colegio</a:t>
            </a:r>
            <a:endParaRPr lang="es-MX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858B91C-1D7D-E00E-89FC-B65345F6A54C}"/>
              </a:ext>
            </a:extLst>
          </p:cNvPr>
          <p:cNvSpPr txBox="1"/>
          <p:nvPr/>
        </p:nvSpPr>
        <p:spPr>
          <a:xfrm>
            <a:off x="319188" y="2596345"/>
            <a:ext cx="39653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Abierto para estudiantes desde los seis años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Vive con una familia estadounidense 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En la</a:t>
            </a:r>
            <a:r>
              <a:rPr lang="es-MX" sz="1600" b="1" dirty="0">
                <a:latin typeface="Bookman Old Style" panose="02050604050505020204" pitchFamily="18" charset="0"/>
              </a:rPr>
              <a:t> la residencia escolar </a:t>
            </a:r>
            <a:r>
              <a:rPr lang="es-MX" sz="1600" dirty="0">
                <a:latin typeface="Bookman Old Style" panose="02050604050505020204" pitchFamily="18" charset="0"/>
              </a:rPr>
              <a:t>(la cual esta  disponible para mayores de 12 años)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Programas disponibles durante el año escolar de 1 a 8 semanas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Comienza cualquier lunes durante el año académico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dirty="0">
                <a:latin typeface="Bookman Old Style" panose="02050604050505020204" pitchFamily="18" charset="0"/>
              </a:rPr>
              <a:t>No se requiere uniforme</a:t>
            </a:r>
          </a:p>
        </p:txBody>
      </p:sp>
      <p:pic>
        <p:nvPicPr>
          <p:cNvPr id="3080" name="Picture 8" descr="Lifeducation International">
            <a:extLst>
              <a:ext uri="{FF2B5EF4-FFF2-40B4-BE49-F238E27FC236}">
                <a16:creationId xmlns:a16="http://schemas.microsoft.com/office/drawing/2014/main" id="{B8FB2013-6BA6-1B31-141A-0813C3D2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52" y="2596345"/>
            <a:ext cx="4079494" cy="3059621"/>
          </a:xfrm>
          <a:prstGeom prst="round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09CF4F-60A0-E495-0FE6-7AC34220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682" t="10239" r="14872" b="25410"/>
          <a:stretch/>
        </p:blipFill>
        <p:spPr>
          <a:xfrm>
            <a:off x="319188" y="421501"/>
            <a:ext cx="700701" cy="920955"/>
          </a:xfrm>
          <a:prstGeom prst="rect">
            <a:avLst/>
          </a:prstGeom>
        </p:spPr>
      </p:pic>
      <p:pic>
        <p:nvPicPr>
          <p:cNvPr id="4" name="Imagen 4">
            <a:extLst>
              <a:ext uri="{FF2B5EF4-FFF2-40B4-BE49-F238E27FC236}">
                <a16:creationId xmlns:a16="http://schemas.microsoft.com/office/drawing/2014/main" id="{BF7D8619-F0E1-7433-C170-9B94A07EE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6" y="175877"/>
            <a:ext cx="898530" cy="906116"/>
          </a:xfrm>
          <a:prstGeom prst="rect">
            <a:avLst/>
          </a:prstGeom>
        </p:spPr>
      </p:pic>
      <p:pic>
        <p:nvPicPr>
          <p:cNvPr id="5" name="Imagen 4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BDC9CBE4-5917-7FC4-7D62-595888C98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976630" y="6130888"/>
            <a:ext cx="7354570" cy="4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B3D0E-D2F1-EBDC-E3BE-E556FAD3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5C903C-CAE2-47B7-4405-F572702C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1" y="324717"/>
            <a:ext cx="700405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¡Haz amigos americanos con este  fabuloso programa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endParaRPr lang="es-PE" sz="2800" b="1" dirty="0">
              <a:latin typeface="Georgia" panose="020405020504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7171A6-11C5-0153-1923-467B2BD78D7D}"/>
              </a:ext>
            </a:extLst>
          </p:cNvPr>
          <p:cNvSpPr txBox="1"/>
          <p:nvPr/>
        </p:nvSpPr>
        <p:spPr>
          <a:xfrm>
            <a:off x="-2712720" y="1822361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ookman Old Style" panose="02050604050505020204" pitchFamily="18" charset="0"/>
              </a:rPr>
              <a:t>              Dormitorio en Residencia</a:t>
            </a:r>
            <a:endParaRPr lang="es-MX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81E1429-3277-66C3-7F1F-4E52F213FB1E}"/>
              </a:ext>
            </a:extLst>
          </p:cNvPr>
          <p:cNvSpPr txBox="1"/>
          <p:nvPr/>
        </p:nvSpPr>
        <p:spPr>
          <a:xfrm>
            <a:off x="319188" y="2596345"/>
            <a:ext cx="39653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Los 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dormitorio   son dobles y ofrecen un ambiente acogedor y cálido, similar al hogar.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Cada habitación cuenta con un baño privado y limpio, aire acondicionado y calefacción, un amplio armario, un escritorio y una silla cómoda para estudiar. La ropa de cama suave y de calidad garantiza un sueño reparador, y hay agua caliente disponible las 24 horas, lo que contribuye a la comodidad diaria.</a:t>
            </a:r>
            <a:endParaRPr lang="es-MX" sz="1600" dirty="0">
              <a:latin typeface="Bookman Old Style" panose="02050604050505020204" pitchFamily="18" charset="0"/>
            </a:endParaRPr>
          </a:p>
        </p:txBody>
      </p:sp>
      <p:pic>
        <p:nvPicPr>
          <p:cNvPr id="3080" name="Picture 8" descr="Lifeducation International">
            <a:extLst>
              <a:ext uri="{FF2B5EF4-FFF2-40B4-BE49-F238E27FC236}">
                <a16:creationId xmlns:a16="http://schemas.microsoft.com/office/drawing/2014/main" id="{AAAB599F-A13C-FCDA-07EE-1892AD5BD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52" y="2596345"/>
            <a:ext cx="4079494" cy="305962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3E1AEE1-C4A0-4FF8-0855-CA5203392A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682" t="10239" r="14872" b="25410"/>
          <a:stretch/>
        </p:blipFill>
        <p:spPr>
          <a:xfrm>
            <a:off x="268388" y="427665"/>
            <a:ext cx="995680" cy="1308656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B1EB56B5-B8C5-F5F1-E754-59CAB5AEA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976630" y="6130888"/>
            <a:ext cx="7354570" cy="4397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68317C-51D3-8D89-C480-C2832A590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6" y="175877"/>
            <a:ext cx="898530" cy="9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2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CE86A-9E7F-4430-948B-A750F18FD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1B8E9-6ADE-618B-2EB6-5EECD097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1" y="324717"/>
            <a:ext cx="7004050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Supervision</a:t>
            </a:r>
            <a:r>
              <a:rPr lang="es-ES" sz="28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en la Residencia</a:t>
            </a:r>
            <a:endParaRPr lang="es-PE" sz="2800" b="1" dirty="0">
              <a:latin typeface="Georgia" panose="02040502050405020303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FF2B62-5EF9-C44A-830B-1FC91C159796}"/>
              </a:ext>
            </a:extLst>
          </p:cNvPr>
          <p:cNvSpPr txBox="1"/>
          <p:nvPr/>
        </p:nvSpPr>
        <p:spPr>
          <a:xfrm>
            <a:off x="-2712720" y="1822361"/>
            <a:ext cx="873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Bookman Old Style" panose="02050604050505020204" pitchFamily="18" charset="0"/>
              </a:rPr>
              <a:t>  </a:t>
            </a:r>
            <a:endParaRPr lang="es-MX" sz="2400" dirty="0">
              <a:latin typeface="Bookman Old Style" panose="02050604050505020204" pitchFamily="18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D78844E-C794-C547-F21D-09EC2AE40176}"/>
              </a:ext>
            </a:extLst>
          </p:cNvPr>
          <p:cNvSpPr txBox="1"/>
          <p:nvPr/>
        </p:nvSpPr>
        <p:spPr>
          <a:xfrm>
            <a:off x="3647440" y="1650280"/>
            <a:ext cx="51409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b="1" dirty="0">
              <a:latin typeface="Bookman Old Style" panose="0205060405050502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En el corazón de nuestra residencia estudiantil se encuentra un </a:t>
            </a:r>
            <a:r>
              <a:rPr lang="es-E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persona llamada </a:t>
            </a:r>
            <a:r>
              <a:rPr lang="es-ES" sz="16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housemaster 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dedicada  y  presente a tiempo completo, que actúa como  guardián atento y alguien que siempre los guiara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Se asegura  que cada estudiante sienta un verdadero sentido de hogar.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P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roporciona orientación personal, fomenta un sentido de comunidad y se ocupa de las necesidades diarias de bienestar.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es-ES" sz="1600" b="0" i="0" dirty="0" err="1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Actua</a:t>
            </a:r>
            <a:r>
              <a:rPr lang="es-ES" sz="16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como un puente entre los padres y la institución, el housemaster también garantiza una comunicación fluida, todo mientras cultiva un ambiente comunitario que hace que cada estudiante se sienta verdaderamente en casa.</a:t>
            </a:r>
            <a:endParaRPr lang="es-MX" sz="1600" dirty="0">
              <a:latin typeface="Bookman Old Style" panose="020506040505050202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FFEAE4-EF48-93B8-B726-016E4064CD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82" t="10239" r="14872" b="25410"/>
          <a:stretch/>
        </p:blipFill>
        <p:spPr>
          <a:xfrm>
            <a:off x="268388" y="427665"/>
            <a:ext cx="995680" cy="1308656"/>
          </a:xfrm>
          <a:prstGeom prst="rect">
            <a:avLst/>
          </a:prstGeom>
        </p:spPr>
      </p:pic>
      <p:pic>
        <p:nvPicPr>
          <p:cNvPr id="4" name="Picture 174" descr="South Hills Academy With Reviews, Requirements 2024 | FindingSchool">
            <a:hlinkClick r:id="rId3"/>
            <a:extLst>
              <a:ext uri="{FF2B5EF4-FFF2-40B4-BE49-F238E27FC236}">
                <a16:creationId xmlns:a16="http://schemas.microsoft.com/office/drawing/2014/main" id="{FC06639A-D28E-2F1B-20C6-DD6EE1F62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r="9467"/>
          <a:stretch/>
        </p:blipFill>
        <p:spPr bwMode="auto">
          <a:xfrm>
            <a:off x="268388" y="1839269"/>
            <a:ext cx="3053932" cy="1893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8FF514-54CA-F483-5C0C-FEA488923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60064"/>
            <a:ext cx="2550160" cy="1858947"/>
          </a:xfrm>
          <a:prstGeom prst="roundRect">
            <a:avLst>
              <a:gd name="adj" fmla="val 16667"/>
            </a:avLst>
          </a:prstGeom>
          <a:ln w="38100">
            <a:solidFill>
              <a:srgbClr val="FF66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21753DC4-4FE0-85EC-DCD4-BFA793E4B9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976630" y="6130888"/>
            <a:ext cx="7354570" cy="439701"/>
          </a:xfrm>
          <a:prstGeom prst="rect">
            <a:avLst/>
          </a:prstGeom>
        </p:spPr>
      </p:pic>
      <p:pic>
        <p:nvPicPr>
          <p:cNvPr id="8" name="Imagen 4">
            <a:extLst>
              <a:ext uri="{FF2B5EF4-FFF2-40B4-BE49-F238E27FC236}">
                <a16:creationId xmlns:a16="http://schemas.microsoft.com/office/drawing/2014/main" id="{9E171D2E-B180-8F40-9F32-E2B55EB49C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6" y="175877"/>
            <a:ext cx="898530" cy="90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7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2922EDDA-A6C9-1356-B49D-B378F170E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42" y="147850"/>
            <a:ext cx="1169884" cy="11797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D9B1FE0-AE34-5063-5AC4-56C17D6CF43C}"/>
              </a:ext>
            </a:extLst>
          </p:cNvPr>
          <p:cNvSpPr txBox="1"/>
          <p:nvPr/>
        </p:nvSpPr>
        <p:spPr>
          <a:xfrm>
            <a:off x="1800984" y="527992"/>
            <a:ext cx="55420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Que incluye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306CF9-D6BF-099D-1098-F7F8C1A63AAF}"/>
              </a:ext>
            </a:extLst>
          </p:cNvPr>
          <p:cNvSpPr txBox="1"/>
          <p:nvPr/>
        </p:nvSpPr>
        <p:spPr>
          <a:xfrm>
            <a:off x="180362" y="1167218"/>
            <a:ext cx="85217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Estancia en casa de familia</a:t>
            </a:r>
            <a:r>
              <a:rPr lang="es-MX" sz="1600" dirty="0"/>
              <a:t>: $1870/semana ( matricula completa y tarifas escolares, alojamiento en casa de familia, pensión completa, transporte entre la casa de familia y la escuela)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MX" sz="1600" b="1" dirty="0"/>
              <a:t>Residencia</a:t>
            </a:r>
            <a:r>
              <a:rPr lang="es-MX" sz="1600" dirty="0"/>
              <a:t>: $1710/semana (incluye matricula completa y tarifas escolares, alojamiento en residencia, pensión completa)</a:t>
            </a:r>
            <a:endParaRPr lang="es-PE" sz="1600" dirty="0"/>
          </a:p>
        </p:txBody>
      </p:sp>
      <p:pic>
        <p:nvPicPr>
          <p:cNvPr id="5128" name="Picture 8" descr="Año Escolar en Estados Unidos Destino Garantizado - Estudiar en USA">
            <a:extLst>
              <a:ext uri="{FF2B5EF4-FFF2-40B4-BE49-F238E27FC236}">
                <a16:creationId xmlns:a16="http://schemas.microsoft.com/office/drawing/2014/main" id="{FB94ACD6-17B1-BFD1-E353-D6742FAEB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84" y="3955490"/>
            <a:ext cx="2967196" cy="201253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3A5DEB-8553-3C83-18C8-BA00DB63E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9" y="2316197"/>
            <a:ext cx="8783276" cy="1571844"/>
          </a:xfrm>
          <a:prstGeom prst="rect">
            <a:avLst/>
          </a:prstGeom>
        </p:spPr>
      </p:pic>
      <p:pic>
        <p:nvPicPr>
          <p:cNvPr id="7" name="Imagen 6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9001E011-FFEA-A2E8-9722-98771EB6D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976630" y="6130888"/>
            <a:ext cx="7354570" cy="4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2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un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67" y="1965924"/>
            <a:ext cx="5880063" cy="2963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219" y="411054"/>
            <a:ext cx="6125361" cy="1433512"/>
          </a:xfrm>
          <a:prstGeom prst="rect">
            <a:avLst/>
          </a:prstGeom>
        </p:spPr>
      </p:pic>
      <p:pic>
        <p:nvPicPr>
          <p:cNvPr id="4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400" y="137232"/>
            <a:ext cx="1169884" cy="11797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95450" y="727112"/>
            <a:ext cx="60011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Students</a:t>
            </a:r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s-PE" sz="2400" dirty="0" err="1">
                <a:solidFill>
                  <a:schemeClr val="bg1"/>
                </a:solidFill>
                <a:latin typeface="Arial Black" panose="020B0A04020102020204" pitchFamily="34" charset="0"/>
              </a:rPr>
              <a:t>Partners</a:t>
            </a:r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 te convierte en </a:t>
            </a:r>
          </a:p>
          <a:p>
            <a:pPr algn="ctr"/>
            <a:r>
              <a:rPr lang="es-PE" sz="2400" dirty="0">
                <a:solidFill>
                  <a:schemeClr val="bg1"/>
                </a:solidFill>
                <a:latin typeface="Arial Black" panose="020B0A04020102020204" pitchFamily="34" charset="0"/>
              </a:rPr>
              <a:t>Ciudadano del Mundo</a:t>
            </a:r>
          </a:p>
          <a:p>
            <a:pPr algn="ctr"/>
            <a:endParaRPr lang="es-PE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94932" y="5207558"/>
            <a:ext cx="4402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Te  esperamos</a:t>
            </a:r>
          </a:p>
          <a:p>
            <a:pPr algn="ctr"/>
            <a:endParaRPr lang="es-P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Será  una experiencia inolvidable</a:t>
            </a:r>
            <a:r>
              <a:rPr lang="es-PE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</p:txBody>
      </p:sp>
      <p:pic>
        <p:nvPicPr>
          <p:cNvPr id="9" name="Imagen 8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91993200-97FF-629C-D847-AAEC963EC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5" r="3964" b="42079"/>
          <a:stretch/>
        </p:blipFill>
        <p:spPr>
          <a:xfrm>
            <a:off x="976630" y="6130888"/>
            <a:ext cx="7354570" cy="43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4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PPT AZUK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PPT AZUK" id="{12EC9DD5-42A8-4A88-BAF9-4D1A95AD9B94}" vid="{7FB080C0-3926-4B8D-9DA8-D515FE88CB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PPT AZUK</Template>
  <TotalTime>1670</TotalTime>
  <Words>472</Words>
  <Application>Microsoft Office PowerPoint</Application>
  <PresentationFormat>Presentación en pantalla (4:3)</PresentationFormat>
  <Paragraphs>33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-apple-system</vt:lpstr>
      <vt:lpstr>Aptos</vt:lpstr>
      <vt:lpstr>Arial</vt:lpstr>
      <vt:lpstr>Arial Black</vt:lpstr>
      <vt:lpstr>Bookman Old Style</vt:lpstr>
      <vt:lpstr>Calibri</vt:lpstr>
      <vt:lpstr>Calibri Light</vt:lpstr>
      <vt:lpstr>Georgia</vt:lpstr>
      <vt:lpstr>Wingdings</vt:lpstr>
      <vt:lpstr>tema PPT AZUK</vt:lpstr>
      <vt:lpstr>Presentación de PowerPoint</vt:lpstr>
      <vt:lpstr>Presentación de PowerPoint</vt:lpstr>
      <vt:lpstr>Presentación de PowerPoint</vt:lpstr>
      <vt:lpstr>Presentación de PowerPoint</vt:lpstr>
      <vt:lpstr>¡Haz amigos americanos con este  fabuloso programa </vt:lpstr>
      <vt:lpstr>¡Haz amigos americanos con este  fabuloso programa </vt:lpstr>
      <vt:lpstr>Supervision en la Residencia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Doris Cavalie</dc:creator>
  <cp:lastModifiedBy>Cecilia C Cavalie Peru 990 150 240</cp:lastModifiedBy>
  <cp:revision>64</cp:revision>
  <dcterms:created xsi:type="dcterms:W3CDTF">2022-02-23T23:19:08Z</dcterms:created>
  <dcterms:modified xsi:type="dcterms:W3CDTF">2024-09-29T05:57:50Z</dcterms:modified>
</cp:coreProperties>
</file>